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8"/>
  </p:notesMasterIdLst>
  <p:sldIdLst>
    <p:sldId id="260" r:id="rId2"/>
    <p:sldId id="272" r:id="rId3"/>
    <p:sldId id="2710" r:id="rId4"/>
    <p:sldId id="2712" r:id="rId5"/>
    <p:sldId id="2711" r:id="rId6"/>
    <p:sldId id="2715" r:id="rId7"/>
    <p:sldId id="682" r:id="rId8"/>
    <p:sldId id="687" r:id="rId9"/>
    <p:sldId id="2705" r:id="rId10"/>
    <p:sldId id="2706" r:id="rId11"/>
    <p:sldId id="2707" r:id="rId12"/>
    <p:sldId id="689" r:id="rId13"/>
    <p:sldId id="690" r:id="rId14"/>
    <p:sldId id="691" r:id="rId15"/>
    <p:sldId id="2692" r:id="rId16"/>
    <p:sldId id="2695" r:id="rId17"/>
    <p:sldId id="2693" r:id="rId18"/>
    <p:sldId id="2696" r:id="rId19"/>
    <p:sldId id="2698" r:id="rId20"/>
    <p:sldId id="3251" r:id="rId21"/>
    <p:sldId id="3254" r:id="rId22"/>
    <p:sldId id="3255" r:id="rId23"/>
    <p:sldId id="3253" r:id="rId24"/>
    <p:sldId id="2716" r:id="rId25"/>
    <p:sldId id="2666" r:id="rId26"/>
    <p:sldId id="2667" r:id="rId27"/>
    <p:sldId id="2668" r:id="rId28"/>
    <p:sldId id="2671" r:id="rId29"/>
    <p:sldId id="2704" r:id="rId30"/>
    <p:sldId id="2717" r:id="rId31"/>
    <p:sldId id="2713" r:id="rId32"/>
    <p:sldId id="270" r:id="rId33"/>
    <p:sldId id="271" r:id="rId34"/>
    <p:sldId id="257" r:id="rId35"/>
    <p:sldId id="274" r:id="rId36"/>
    <p:sldId id="298" r:id="rId37"/>
    <p:sldId id="300" r:id="rId38"/>
    <p:sldId id="344" r:id="rId39"/>
    <p:sldId id="2714" r:id="rId40"/>
    <p:sldId id="2718" r:id="rId41"/>
    <p:sldId id="2708" r:id="rId42"/>
    <p:sldId id="2653" r:id="rId43"/>
    <p:sldId id="2654" r:id="rId44"/>
    <p:sldId id="2662" r:id="rId45"/>
    <p:sldId id="2663" r:id="rId46"/>
    <p:sldId id="2655" r:id="rId47"/>
    <p:sldId id="2649" r:id="rId48"/>
    <p:sldId id="2650" r:id="rId49"/>
    <p:sldId id="2651" r:id="rId50"/>
    <p:sldId id="2656" r:id="rId51"/>
    <p:sldId id="2658" r:id="rId52"/>
    <p:sldId id="2657" r:id="rId53"/>
    <p:sldId id="2674" r:id="rId54"/>
    <p:sldId id="2675" r:id="rId55"/>
    <p:sldId id="2676" r:id="rId56"/>
    <p:sldId id="2469" r:id="rId57"/>
    <p:sldId id="443" r:id="rId58"/>
    <p:sldId id="423" r:id="rId59"/>
    <p:sldId id="2721" r:id="rId60"/>
    <p:sldId id="2722" r:id="rId61"/>
    <p:sldId id="2724" r:id="rId62"/>
    <p:sldId id="2725" r:id="rId63"/>
    <p:sldId id="2726" r:id="rId64"/>
    <p:sldId id="2727" r:id="rId65"/>
    <p:sldId id="2684" r:id="rId66"/>
    <p:sldId id="2730" r:id="rId67"/>
    <p:sldId id="2731" r:id="rId68"/>
    <p:sldId id="2732" r:id="rId69"/>
    <p:sldId id="2734" r:id="rId70"/>
    <p:sldId id="2735" r:id="rId71"/>
    <p:sldId id="2736" r:id="rId72"/>
    <p:sldId id="2738" r:id="rId73"/>
    <p:sldId id="2739" r:id="rId74"/>
    <p:sldId id="3248" r:id="rId75"/>
    <p:sldId id="3250" r:id="rId76"/>
    <p:sldId id="324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40FF"/>
    <a:srgbClr val="FF85FF"/>
    <a:srgbClr val="00FA00"/>
    <a:srgbClr val="A6A6A6"/>
    <a:srgbClr val="00FDFF"/>
    <a:srgbClr val="0096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68286"/>
  </p:normalViewPr>
  <p:slideViewPr>
    <p:cSldViewPr snapToGrid="0" snapToObjects="1">
      <p:cViewPr varScale="1">
        <p:scale>
          <a:sx n="81" d="100"/>
          <a:sy n="81"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03745-0C71-BA4F-9F55-4E24EFF4F3DE}" type="datetimeFigureOut">
              <a:rPr lang="en-US" smtClean="0"/>
              <a:t>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DA5C5-60F3-3D4F-85B7-720227B5F48A}" type="slidenum">
              <a:rPr lang="en-US" smtClean="0"/>
              <a:t>‹#›</a:t>
            </a:fld>
            <a:endParaRPr lang="en-US"/>
          </a:p>
        </p:txBody>
      </p:sp>
    </p:spTree>
    <p:extLst>
      <p:ext uri="{BB962C8B-B14F-4D97-AF65-F5344CB8AC3E}">
        <p14:creationId xmlns:p14="http://schemas.microsoft.com/office/powerpoint/2010/main" val="2716086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en.wikipedia.org/wiki/Spain_during_World_War_I" TargetMode="External"/><Relationship Id="rId3" Type="http://schemas.openxmlformats.org/officeDocument/2006/relationships/hyperlink" Target="https://en.wikipedia.org/wiki/World_War_I" TargetMode="External"/><Relationship Id="rId7" Type="http://schemas.openxmlformats.org/officeDocument/2006/relationships/hyperlink" Target="https://en.wikipedia.org/wiki/Freedom_of_the_press"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en.wikipedia.org/wiki/Morale" TargetMode="External"/><Relationship Id="rId5" Type="http://schemas.openxmlformats.org/officeDocument/2006/relationships/hyperlink" Target="https://en.wikipedia.org/wiki/Belligerent" TargetMode="External"/><Relationship Id="rId4" Type="http://schemas.openxmlformats.org/officeDocument/2006/relationships/hyperlink" Target="https://en.wikipedia.org/wiki/Censorship" TargetMode="External"/><Relationship Id="rId9" Type="http://schemas.openxmlformats.org/officeDocument/2006/relationships/hyperlink" Target="https://en.wikipedia.org/wiki/Spanish_flu#cite_note-Friday-8"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Eswatini" TargetMode="External"/><Relationship Id="rId7" Type="http://schemas.openxmlformats.org/officeDocument/2006/relationships/hyperlink" Target="https://en.wikipedia.org/wiki/HIV/AIDS_in_South_Africa#cite_note-databank.worldbank.org-1"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en.wikipedia.org/wiki/South_Africa" TargetMode="External"/><Relationship Id="rId5" Type="http://schemas.openxmlformats.org/officeDocument/2006/relationships/hyperlink" Target="https://en.wikipedia.org/wiki/Botswana" TargetMode="External"/><Relationship Id="rId4" Type="http://schemas.openxmlformats.org/officeDocument/2006/relationships/hyperlink" Target="https://en.wikipedia.org/wiki/Lesotho"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DA5C5-60F3-3D4F-85B7-720227B5F48A}" type="slidenum">
              <a:rPr lang="en-US" smtClean="0"/>
              <a:t>1</a:t>
            </a:fld>
            <a:endParaRPr lang="en-US"/>
          </a:p>
        </p:txBody>
      </p:sp>
    </p:spTree>
    <p:extLst>
      <p:ext uri="{BB962C8B-B14F-4D97-AF65-F5344CB8AC3E}">
        <p14:creationId xmlns:p14="http://schemas.microsoft.com/office/powerpoint/2010/main" val="2946265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1799860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36</a:t>
            </a:fld>
            <a:endParaRPr lang="en-US"/>
          </a:p>
        </p:txBody>
      </p:sp>
    </p:spTree>
    <p:extLst>
      <p:ext uri="{BB962C8B-B14F-4D97-AF65-F5344CB8AC3E}">
        <p14:creationId xmlns:p14="http://schemas.microsoft.com/office/powerpoint/2010/main" val="3424784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estimate is point at which outgroup joins the rest of the tree of interest</a:t>
            </a:r>
          </a:p>
          <a:p>
            <a:r>
              <a:rPr lang="en-US" dirty="0"/>
              <a:t>Bootstrapping gives you estimate of confidence of the branches in a phylogenetic tree</a:t>
            </a:r>
          </a:p>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37</a:t>
            </a:fld>
            <a:endParaRPr lang="en-US"/>
          </a:p>
        </p:txBody>
      </p:sp>
    </p:spTree>
    <p:extLst>
      <p:ext uri="{BB962C8B-B14F-4D97-AF65-F5344CB8AC3E}">
        <p14:creationId xmlns:p14="http://schemas.microsoft.com/office/powerpoint/2010/main" val="2892886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Prokaryotes = bacteria and archaea; lack nucleus and other membrane-bound organelles</a:t>
            </a:r>
          </a:p>
          <a:p>
            <a:r>
              <a:rPr lang="en-US" dirty="0"/>
              <a:t>Eukaryotes = have a membrane bound nucleus</a:t>
            </a:r>
          </a:p>
        </p:txBody>
      </p:sp>
      <p:sp>
        <p:nvSpPr>
          <p:cNvPr id="4" name="Slide Number Placeholder 3"/>
          <p:cNvSpPr>
            <a:spLocks noGrp="1"/>
          </p:cNvSpPr>
          <p:nvPr>
            <p:ph type="sldNum" sz="quarter" idx="5"/>
          </p:nvPr>
        </p:nvSpPr>
        <p:spPr/>
        <p:txBody>
          <a:bodyPr/>
          <a:lstStyle/>
          <a:p>
            <a:fld id="{821DA5C5-60F3-3D4F-85B7-720227B5F48A}" type="slidenum">
              <a:rPr lang="en-US" smtClean="0"/>
              <a:t>39</a:t>
            </a:fld>
            <a:endParaRPr lang="en-US"/>
          </a:p>
        </p:txBody>
      </p:sp>
    </p:spTree>
    <p:extLst>
      <p:ext uri="{BB962C8B-B14F-4D97-AF65-F5344CB8AC3E}">
        <p14:creationId xmlns:p14="http://schemas.microsoft.com/office/powerpoint/2010/main" val="3219033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Viruses don’t fit in because no conserved structure, MRCA, also need to inhabit a host cell to survive. But they do have their own genetic material</a:t>
            </a:r>
          </a:p>
        </p:txBody>
      </p:sp>
      <p:sp>
        <p:nvSpPr>
          <p:cNvPr id="4" name="Slide Number Placeholder 3"/>
          <p:cNvSpPr>
            <a:spLocks noGrp="1"/>
          </p:cNvSpPr>
          <p:nvPr>
            <p:ph type="sldNum" sz="quarter" idx="5"/>
          </p:nvPr>
        </p:nvSpPr>
        <p:spPr/>
        <p:txBody>
          <a:bodyPr/>
          <a:lstStyle/>
          <a:p>
            <a:fld id="{821DA5C5-60F3-3D4F-85B7-720227B5F48A}" type="slidenum">
              <a:rPr lang="en-US" smtClean="0"/>
              <a:t>40</a:t>
            </a:fld>
            <a:endParaRPr lang="en-US"/>
          </a:p>
        </p:txBody>
      </p:sp>
    </p:spTree>
    <p:extLst>
      <p:ext uri="{BB962C8B-B14F-4D97-AF65-F5344CB8AC3E}">
        <p14:creationId xmlns:p14="http://schemas.microsoft.com/office/powerpoint/2010/main" val="3491188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846815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1683051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292472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81236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806277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DA5C5-60F3-3D4F-85B7-720227B5F48A}" type="slidenum">
              <a:rPr lang="en-US" smtClean="0"/>
              <a:t>20</a:t>
            </a:fld>
            <a:endParaRPr lang="en-US"/>
          </a:p>
        </p:txBody>
      </p:sp>
    </p:spTree>
    <p:extLst>
      <p:ext uri="{BB962C8B-B14F-4D97-AF65-F5344CB8AC3E}">
        <p14:creationId xmlns:p14="http://schemas.microsoft.com/office/powerpoint/2010/main" val="461442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is an organism that lives in or on another organism and benefits at the expense of others.</a:t>
            </a:r>
          </a:p>
          <a:p>
            <a:r>
              <a:rPr lang="en-US" dirty="0"/>
              <a:t>Pathogen</a:t>
            </a:r>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2350150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3573855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254532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pandemic broke out near the end of </a:t>
            </a:r>
            <a:r>
              <a:rPr lang="en-US" b="0" i="0" u="none" strike="noStrike" dirty="0">
                <a:solidFill>
                  <a:srgbClr val="3366CC"/>
                </a:solidFill>
                <a:effectLst/>
                <a:latin typeface="Arial" panose="020B0604020202020204" pitchFamily="34" charset="0"/>
                <a:hlinkClick r:id="rId3" tooltip="World War I"/>
              </a:rPr>
              <a:t>World War I</a:t>
            </a:r>
            <a:r>
              <a:rPr lang="en-US" b="0" i="0" dirty="0">
                <a:solidFill>
                  <a:srgbClr val="202122"/>
                </a:solidFill>
                <a:effectLst/>
                <a:latin typeface="Arial" panose="020B0604020202020204" pitchFamily="34" charset="0"/>
              </a:rPr>
              <a:t>, when wartime </a:t>
            </a:r>
            <a:r>
              <a:rPr lang="en-US" b="0" i="0" u="none" strike="noStrike" dirty="0">
                <a:solidFill>
                  <a:srgbClr val="3366CC"/>
                </a:solidFill>
                <a:effectLst/>
                <a:latin typeface="Arial" panose="020B0604020202020204" pitchFamily="34" charset="0"/>
                <a:hlinkClick r:id="rId4" tooltip="Censorship"/>
              </a:rPr>
              <a:t>censors</a:t>
            </a:r>
            <a:r>
              <a:rPr lang="en-US" b="0" i="0" dirty="0">
                <a:solidFill>
                  <a:srgbClr val="202122"/>
                </a:solidFill>
                <a:effectLst/>
                <a:latin typeface="Arial" panose="020B0604020202020204" pitchFamily="34" charset="0"/>
              </a:rPr>
              <a:t> in the </a:t>
            </a:r>
            <a:r>
              <a:rPr lang="en-US" b="0" i="0" u="none" strike="noStrike" dirty="0">
                <a:solidFill>
                  <a:srgbClr val="3366CC"/>
                </a:solidFill>
                <a:effectLst/>
                <a:latin typeface="Arial" panose="020B0604020202020204" pitchFamily="34" charset="0"/>
                <a:hlinkClick r:id="rId5" tooltip="Belligerent"/>
              </a:rPr>
              <a:t>belligerent</a:t>
            </a:r>
            <a:r>
              <a:rPr lang="en-US" b="0" i="0" dirty="0">
                <a:solidFill>
                  <a:srgbClr val="202122"/>
                </a:solidFill>
                <a:effectLst/>
                <a:latin typeface="Arial" panose="020B0604020202020204" pitchFamily="34" charset="0"/>
              </a:rPr>
              <a:t> countries suppressed bad news to maintain </a:t>
            </a:r>
            <a:r>
              <a:rPr lang="en-US" b="0" i="0" u="none" strike="noStrike" dirty="0">
                <a:solidFill>
                  <a:srgbClr val="3366CC"/>
                </a:solidFill>
                <a:effectLst/>
                <a:latin typeface="Arial" panose="020B0604020202020204" pitchFamily="34" charset="0"/>
                <a:hlinkClick r:id="rId6" tooltip="Morale"/>
              </a:rPr>
              <a:t>morale</a:t>
            </a:r>
            <a:r>
              <a:rPr lang="en-US" b="0" i="0" dirty="0">
                <a:solidFill>
                  <a:srgbClr val="202122"/>
                </a:solidFill>
                <a:effectLst/>
                <a:latin typeface="Arial" panose="020B0604020202020204" pitchFamily="34" charset="0"/>
              </a:rPr>
              <a:t>, but newspapers </a:t>
            </a:r>
            <a:r>
              <a:rPr lang="en-US" b="0" i="0" u="none" strike="noStrike" dirty="0">
                <a:solidFill>
                  <a:srgbClr val="3366CC"/>
                </a:solidFill>
                <a:effectLst/>
                <a:latin typeface="Arial" panose="020B0604020202020204" pitchFamily="34" charset="0"/>
                <a:hlinkClick r:id="rId7" tooltip="Freedom of the press"/>
              </a:rPr>
              <a:t>freely reported</a:t>
            </a:r>
            <a:r>
              <a:rPr lang="en-US" b="0" i="0" dirty="0">
                <a:solidFill>
                  <a:srgbClr val="202122"/>
                </a:solidFill>
                <a:effectLst/>
                <a:latin typeface="Arial" panose="020B0604020202020204" pitchFamily="34" charset="0"/>
              </a:rPr>
              <a:t> the outbreak in </a:t>
            </a:r>
            <a:r>
              <a:rPr lang="en-US" b="0" i="0" u="none" strike="noStrike" dirty="0">
                <a:solidFill>
                  <a:srgbClr val="3366CC"/>
                </a:solidFill>
                <a:effectLst/>
                <a:latin typeface="Arial" panose="020B0604020202020204" pitchFamily="34" charset="0"/>
                <a:hlinkClick r:id="rId8" tooltip="Spain during World War I"/>
              </a:rPr>
              <a:t>neutral Spain</a:t>
            </a:r>
            <a:r>
              <a:rPr lang="en-US" b="0" i="0" dirty="0">
                <a:solidFill>
                  <a:srgbClr val="202122"/>
                </a:solidFill>
                <a:effectLst/>
                <a:latin typeface="Arial" panose="020B0604020202020204" pitchFamily="34" charset="0"/>
              </a:rPr>
              <a:t>, creating a false impression of Spain as the epicenter and leading to the "Spanish flu" misnomer.</a:t>
            </a:r>
            <a:r>
              <a:rPr lang="en-US" b="0" i="0" u="sng" baseline="30000" dirty="0">
                <a:solidFill>
                  <a:srgbClr val="3366CC"/>
                </a:solidFill>
                <a:effectLst/>
                <a:latin typeface="Arial" panose="020B0604020202020204" pitchFamily="34" charset="0"/>
                <a:hlinkClick r:id="rId9"/>
              </a:rPr>
              <a:t>[</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3424218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2469692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According to a UNAIDS dataset sourced from the World Bank, in 2019 the HIV prevalence rate for adults aged 15 to 49 was 27% in </a:t>
            </a:r>
            <a:r>
              <a:rPr lang="en-US" b="0" i="0" u="none" strike="noStrike" dirty="0">
                <a:solidFill>
                  <a:srgbClr val="3366CC"/>
                </a:solidFill>
                <a:effectLst/>
                <a:latin typeface="Arial" panose="020B0604020202020204" pitchFamily="34" charset="0"/>
                <a:hlinkClick r:id="rId3" tooltip="Eswatini"/>
              </a:rPr>
              <a:t>Eswatini</a:t>
            </a:r>
            <a:r>
              <a:rPr lang="en-US" b="0" i="0" dirty="0">
                <a:solidFill>
                  <a:srgbClr val="202122"/>
                </a:solidFill>
                <a:effectLst/>
                <a:latin typeface="Arial" panose="020B0604020202020204" pitchFamily="34" charset="0"/>
              </a:rPr>
              <a:t> (Swaziland), 25% in </a:t>
            </a:r>
            <a:r>
              <a:rPr lang="en-US" b="0" i="0" u="none" strike="noStrike" dirty="0">
                <a:solidFill>
                  <a:srgbClr val="3366CC"/>
                </a:solidFill>
                <a:effectLst/>
                <a:latin typeface="Arial" panose="020B0604020202020204" pitchFamily="34" charset="0"/>
                <a:hlinkClick r:id="rId4" tooltip="Lesotho"/>
              </a:rPr>
              <a:t>Lesotho</a:t>
            </a:r>
            <a:r>
              <a:rPr lang="en-US" b="0" i="0" dirty="0">
                <a:solidFill>
                  <a:srgbClr val="202122"/>
                </a:solidFill>
                <a:effectLst/>
                <a:latin typeface="Arial" panose="020B0604020202020204" pitchFamily="34" charset="0"/>
              </a:rPr>
              <a:t>, 25% in </a:t>
            </a:r>
            <a:r>
              <a:rPr lang="en-US" b="0" i="0" u="none" strike="noStrike" dirty="0">
                <a:solidFill>
                  <a:srgbClr val="3366CC"/>
                </a:solidFill>
                <a:effectLst/>
                <a:latin typeface="Arial" panose="020B0604020202020204" pitchFamily="34" charset="0"/>
                <a:hlinkClick r:id="rId5" tooltip="Botswana"/>
              </a:rPr>
              <a:t>Botswana</a:t>
            </a:r>
            <a:r>
              <a:rPr lang="en-US" b="0" i="0" dirty="0">
                <a:solidFill>
                  <a:srgbClr val="202122"/>
                </a:solidFill>
                <a:effectLst/>
                <a:latin typeface="Arial" panose="020B0604020202020204" pitchFamily="34" charset="0"/>
              </a:rPr>
              <a:t> and 19% in </a:t>
            </a:r>
            <a:r>
              <a:rPr lang="en-US" b="0" i="0" u="none" strike="noStrike" dirty="0">
                <a:solidFill>
                  <a:srgbClr val="3366CC"/>
                </a:solidFill>
                <a:effectLst/>
                <a:latin typeface="Arial" panose="020B0604020202020204" pitchFamily="34" charset="0"/>
                <a:hlinkClick r:id="rId6" tooltip="South Africa"/>
              </a:rPr>
              <a:t>South Africa</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7"/>
              </a:rPr>
              <a:t>[1]</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729868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1795024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1716196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2554653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536875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96719-6BE3-BB12-6A05-F7D2FB564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24D01-4BAC-A182-50B1-6AF181D4F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3C76A-9E81-4CEB-8A19-1724313DD15A}"/>
              </a:ext>
            </a:extLst>
          </p:cNvPr>
          <p:cNvSpPr>
            <a:spLocks noGrp="1"/>
          </p:cNvSpPr>
          <p:nvPr>
            <p:ph type="body" idx="1"/>
          </p:nvPr>
        </p:nvSpPr>
        <p:spPr/>
        <p:txBody>
          <a:bodyPr/>
          <a:lstStyle/>
          <a:p>
            <a:endParaRPr lang="en-US" b="0" i="0" u="none" strike="noStrike" dirty="0">
              <a:solidFill>
                <a:srgbClr val="1F1F1F"/>
              </a:solidFill>
              <a:effectLst/>
              <a:latin typeface="Google Sans"/>
            </a:endParaRPr>
          </a:p>
          <a:p>
            <a:r>
              <a:rPr lang="en-US" b="0" i="0" u="none" strike="noStrike" dirty="0">
                <a:solidFill>
                  <a:srgbClr val="1F1F1F"/>
                </a:solidFill>
                <a:effectLst/>
                <a:latin typeface="Google Sans"/>
              </a:rPr>
              <a:t>Dracunculiasis, also known as Guinea worm disease (GWD), is </a:t>
            </a:r>
            <a:r>
              <a:rPr lang="en-US" b="0" i="0" u="none" strike="noStrike" dirty="0">
                <a:solidFill>
                  <a:srgbClr val="040C28"/>
                </a:solidFill>
                <a:effectLst/>
                <a:latin typeface="Google Sans"/>
              </a:rPr>
              <a:t>an infection caused by the parasite Dracunculus medinensis</a:t>
            </a:r>
            <a:r>
              <a:rPr lang="en-US" b="0" i="0" u="none" strike="noStrike" dirty="0">
                <a:solidFill>
                  <a:srgbClr val="1F1F1F"/>
                </a:solidFill>
                <a:effectLst/>
                <a:latin typeface="Google Sans"/>
              </a:rPr>
              <a:t>. GWD is a neglected tropical disease (NTD) transmitted to people mostly by consuming unsafe water.</a:t>
            </a:r>
          </a:p>
          <a:p>
            <a:endParaRPr lang="en-US" b="0" i="0" u="none" strike="noStrike" dirty="0">
              <a:solidFill>
                <a:srgbClr val="1F1F1F"/>
              </a:solidFill>
              <a:effectLst/>
              <a:latin typeface="Google Sans"/>
            </a:endParaRPr>
          </a:p>
          <a:p>
            <a:r>
              <a:rPr lang="en-US" b="0" i="0" u="none" strike="noStrike" dirty="0">
                <a:solidFill>
                  <a:srgbClr val="1F1F1F"/>
                </a:solidFill>
                <a:effectLst/>
                <a:latin typeface="Google Sans"/>
              </a:rPr>
              <a:t>Echinococcosis is a parasitic disease that occurs in two main forms in humans: cystic echinococcosis (also known as </a:t>
            </a:r>
            <a:r>
              <a:rPr lang="en-US" b="0" i="0" u="none" strike="noStrike" dirty="0" err="1">
                <a:solidFill>
                  <a:srgbClr val="1F1F1F"/>
                </a:solidFill>
                <a:effectLst/>
                <a:latin typeface="Google Sans"/>
              </a:rPr>
              <a:t>hydatidosis</a:t>
            </a:r>
            <a:r>
              <a:rPr lang="en-US" b="0" i="0" u="none" strike="noStrike" dirty="0">
                <a:solidFill>
                  <a:srgbClr val="1F1F1F"/>
                </a:solidFill>
                <a:effectLst/>
                <a:latin typeface="Google Sans"/>
              </a:rPr>
              <a:t>) and alveolar echinococcosis, caused by the tapeworms Echinococcus </a:t>
            </a:r>
            <a:r>
              <a:rPr lang="en-US" b="0" i="0" u="none" strike="noStrike" dirty="0" err="1">
                <a:solidFill>
                  <a:srgbClr val="1F1F1F"/>
                </a:solidFill>
                <a:effectLst/>
                <a:latin typeface="Google Sans"/>
              </a:rPr>
              <a:t>granulosus</a:t>
            </a:r>
            <a:r>
              <a:rPr lang="en-US" b="0" i="0" u="none" strike="noStrike" dirty="0">
                <a:solidFill>
                  <a:srgbClr val="1F1F1F"/>
                </a:solidFill>
                <a:effectLst/>
                <a:latin typeface="Google Sans"/>
              </a:rPr>
              <a:t> and Echinococcus </a:t>
            </a:r>
            <a:r>
              <a:rPr lang="en-US" b="0" i="0" u="none" strike="noStrike" dirty="0" err="1">
                <a:solidFill>
                  <a:srgbClr val="1F1F1F"/>
                </a:solidFill>
                <a:effectLst/>
                <a:latin typeface="Google Sans"/>
              </a:rPr>
              <a:t>multilocularis</a:t>
            </a:r>
            <a:r>
              <a:rPr lang="en-US" b="0" i="0" u="none" strike="noStrike" dirty="0">
                <a:solidFill>
                  <a:srgbClr val="1F1F1F"/>
                </a:solidFill>
                <a:effectLst/>
                <a:latin typeface="Google Sans"/>
              </a:rPr>
              <a:t>, respectively.</a:t>
            </a:r>
          </a:p>
          <a:p>
            <a:endParaRPr lang="en-US" b="0" i="0" u="none" strike="noStrike" dirty="0">
              <a:solidFill>
                <a:srgbClr val="1F1F1F"/>
              </a:solidFill>
              <a:effectLst/>
              <a:latin typeface="Google Sans"/>
            </a:endParaRPr>
          </a:p>
          <a:p>
            <a:r>
              <a:rPr lang="en-US" b="0" i="0" u="none" strike="noStrike" dirty="0">
                <a:solidFill>
                  <a:srgbClr val="1F1F1F"/>
                </a:solidFill>
                <a:effectLst/>
                <a:latin typeface="Google Sans"/>
              </a:rPr>
              <a:t>Foodborne trematodes are </a:t>
            </a:r>
            <a:r>
              <a:rPr lang="en-US" b="0" i="0" u="none" strike="noStrike" dirty="0">
                <a:solidFill>
                  <a:srgbClr val="040C28"/>
                </a:solidFill>
                <a:effectLst/>
                <a:latin typeface="Google Sans"/>
              </a:rPr>
              <a:t>a group of diseases that include the parasites Clonorchis, Opisthorchis, Fasciola and </a:t>
            </a:r>
            <a:r>
              <a:rPr lang="en-US" b="0" i="0" u="none" strike="noStrike" dirty="0" err="1">
                <a:solidFill>
                  <a:srgbClr val="040C28"/>
                </a:solidFill>
                <a:effectLst/>
                <a:latin typeface="Google Sans"/>
              </a:rPr>
              <a:t>Paragonimus</a:t>
            </a:r>
            <a:r>
              <a:rPr lang="en-US" b="0" i="0" u="none" strike="noStrike" dirty="0">
                <a:solidFill>
                  <a:srgbClr val="1F1F1F"/>
                </a:solidFill>
                <a:effectLst/>
                <a:latin typeface="Google Sans"/>
              </a:rPr>
              <a:t>. These parasitic flukes have a complex life cycle involving diverse definitive hosts and one or two intermediate hosts.</a:t>
            </a:r>
          </a:p>
          <a:p>
            <a:endParaRPr lang="en-US" b="0" i="0" u="none" strike="noStrike" dirty="0">
              <a:solidFill>
                <a:srgbClr val="1F1F1F"/>
              </a:solidFill>
              <a:effectLst/>
              <a:latin typeface="Google Sans"/>
            </a:endParaRPr>
          </a:p>
          <a:p>
            <a:r>
              <a:rPr lang="en-US" b="0" i="0" u="none" strike="noStrike" dirty="0">
                <a:solidFill>
                  <a:srgbClr val="1F1F1F"/>
                </a:solidFill>
                <a:effectLst/>
                <a:latin typeface="Google Sans"/>
              </a:rPr>
              <a:t>Mycetoma is </a:t>
            </a:r>
            <a:r>
              <a:rPr lang="en-US" b="0" i="0" u="none" strike="noStrike" dirty="0">
                <a:solidFill>
                  <a:srgbClr val="040C28"/>
                </a:solidFill>
                <a:effectLst/>
                <a:latin typeface="Google Sans"/>
              </a:rPr>
              <a:t>a disease caused by certain types of bacteria and fungi found in soil, plant matter, and water</a:t>
            </a:r>
            <a:r>
              <a:rPr lang="en-US" b="0" i="0" u="none" strike="noStrike" dirty="0">
                <a:solidFill>
                  <a:srgbClr val="1F1F1F"/>
                </a:solidFill>
                <a:effectLst/>
                <a:latin typeface="Google Sans"/>
              </a:rPr>
              <a:t>. These bacteria and fungi may enter the body through a break in the skin, often on a person's foot. Mycetoma causes painless masses underneath the skin.</a:t>
            </a:r>
          </a:p>
          <a:p>
            <a:endParaRPr lang="en-US" b="0" i="0" u="none" strike="noStrike" dirty="0">
              <a:solidFill>
                <a:srgbClr val="1F1F1F"/>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C4245"/>
                </a:solidFill>
                <a:effectLst/>
                <a:latin typeface="Noto Sans" panose="020B0502040504020204" pitchFamily="34" charset="0"/>
              </a:rPr>
              <a:t>Noma is a severe gangrenous disease of the mouth and face. Its pathogenesis is linked with non-specific polymicrobial organisms and a range of modifiable risk factors and underlying social determinants shared with other neglected tropical diseases (NTDs).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C4245"/>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Google Sans"/>
              </a:rPr>
              <a:t>Onchocerciasis is </a:t>
            </a:r>
            <a:r>
              <a:rPr lang="en-US" b="0" i="0" u="none" strike="noStrike" dirty="0">
                <a:solidFill>
                  <a:srgbClr val="040C28"/>
                </a:solidFill>
                <a:effectLst/>
                <a:latin typeface="Google Sans"/>
              </a:rPr>
              <a:t>an eye and skin disease</a:t>
            </a:r>
            <a:r>
              <a:rPr lang="en-US" b="0" i="0" u="none" strike="noStrike" dirty="0">
                <a:solidFill>
                  <a:srgbClr val="1F1F1F"/>
                </a:solidFill>
                <a:effectLst/>
                <a:latin typeface="Google Sans"/>
              </a:rPr>
              <a:t>. Symptoms are caused by the microfilariae, which move around the human body in the subcutaneous tissue and induce intense inflammatory responses when they die. Infected people may show symptoms such as severe itching and various skin changes.</a:t>
            </a:r>
            <a:endParaRPr lang="en-US" b="0" i="0" u="none" strike="noStrike" dirty="0">
              <a:solidFill>
                <a:srgbClr val="3C4245"/>
              </a:solidFill>
              <a:effectLst/>
              <a:latin typeface="Noto Sans" panose="020B0502040504020204" pitchFamily="34" charset="0"/>
            </a:endParaRPr>
          </a:p>
          <a:p>
            <a:endParaRPr lang="en-US" b="0" i="0" u="none" strike="noStrike" dirty="0">
              <a:solidFill>
                <a:srgbClr val="1F1F1F"/>
              </a:solidFill>
              <a:effectLst/>
              <a:latin typeface="Google Sans"/>
            </a:endParaRPr>
          </a:p>
          <a:p>
            <a:r>
              <a:rPr lang="en-US" b="0" i="0" u="none" strike="noStrike" dirty="0">
                <a:solidFill>
                  <a:srgbClr val="474747"/>
                </a:solidFill>
                <a:effectLst/>
                <a:latin typeface="Google Sans"/>
              </a:rPr>
              <a:t> Snakebite envenoming is </a:t>
            </a:r>
            <a:r>
              <a:rPr lang="en-US" b="0" i="0" u="none" strike="noStrike" dirty="0">
                <a:solidFill>
                  <a:srgbClr val="040C28"/>
                </a:solidFill>
                <a:effectLst/>
                <a:latin typeface="Google Sans"/>
              </a:rPr>
              <a:t>a potentially life-threatening disease caused by toxins in the bite of a venomous snake</a:t>
            </a:r>
            <a:r>
              <a:rPr lang="en-US" b="0" i="0" u="none" strike="noStrike" dirty="0">
                <a:solidFill>
                  <a:srgbClr val="474747"/>
                </a:solidFill>
                <a:effectLst/>
                <a:latin typeface="Google Sans"/>
              </a:rPr>
              <a:t>. Envenoming can also be caused by having venom sprayed into the eyes by certain species of snakes that have the ability to spit venom as a </a:t>
            </a:r>
            <a:r>
              <a:rPr lang="en-US" b="0" i="0" u="none" strike="noStrike" dirty="0" err="1">
                <a:solidFill>
                  <a:srgbClr val="474747"/>
                </a:solidFill>
                <a:effectLst/>
                <a:latin typeface="Google Sans"/>
              </a:rPr>
              <a:t>defence</a:t>
            </a:r>
            <a:r>
              <a:rPr lang="en-US" b="0" i="0" u="none" strike="noStrike" dirty="0">
                <a:solidFill>
                  <a:srgbClr val="474747"/>
                </a:solidFill>
                <a:effectLst/>
                <a:latin typeface="Google Sans"/>
              </a:rPr>
              <a:t> measure.</a:t>
            </a:r>
          </a:p>
          <a:p>
            <a:endParaRPr lang="en-US" b="0" i="0" u="none" strike="noStrike" dirty="0">
              <a:solidFill>
                <a:srgbClr val="474747"/>
              </a:solidFill>
              <a:effectLst/>
              <a:latin typeface="Google Sans"/>
            </a:endParaRPr>
          </a:p>
          <a:p>
            <a:r>
              <a:rPr lang="en-US" b="0" i="0" u="none" strike="noStrike" dirty="0">
                <a:solidFill>
                  <a:srgbClr val="1F1F1F"/>
                </a:solidFill>
                <a:effectLst/>
                <a:latin typeface="Google Sans"/>
              </a:rPr>
              <a:t>Taeniasis and cysticercosis are </a:t>
            </a:r>
            <a:r>
              <a:rPr lang="en-US" b="0" i="0" u="none" strike="noStrike" dirty="0">
                <a:solidFill>
                  <a:srgbClr val="040C28"/>
                </a:solidFill>
                <a:effectLst/>
                <a:latin typeface="Google Sans"/>
              </a:rPr>
              <a:t>diseases of humans caused by a tapeworm (Taenia </a:t>
            </a:r>
            <a:r>
              <a:rPr lang="en-US" b="0" i="0" u="none" strike="noStrike" dirty="0" err="1">
                <a:solidFill>
                  <a:srgbClr val="040C28"/>
                </a:solidFill>
                <a:effectLst/>
                <a:latin typeface="Google Sans"/>
              </a:rPr>
              <a:t>solium</a:t>
            </a:r>
            <a:r>
              <a:rPr lang="en-US" b="0" i="0" u="none" strike="noStrike" dirty="0">
                <a:solidFill>
                  <a:srgbClr val="040C28"/>
                </a:solidFill>
                <a:effectLst/>
                <a:latin typeface="Google Sans"/>
              </a:rPr>
              <a:t>) that normally infects pigs</a:t>
            </a:r>
            <a:r>
              <a:rPr lang="en-US" b="0" i="0" u="none" strike="noStrike" dirty="0">
                <a:solidFill>
                  <a:srgbClr val="1F1F1F"/>
                </a:solidFill>
                <a:effectLst/>
                <a:latin typeface="Google Sans"/>
              </a:rPr>
              <a:t>. Taeniasis is an intestinal infection with the adult stage of the tapeworm. Cysticercosis is a tissue infection with the larval stage cysts of the tapeworm.</a:t>
            </a:r>
            <a:endParaRPr lang="en-US" b="0" i="0" u="none" strike="noStrike" dirty="0">
              <a:solidFill>
                <a:srgbClr val="474747"/>
              </a:solidFill>
              <a:effectLst/>
              <a:latin typeface="Google Sans"/>
            </a:endParaRPr>
          </a:p>
          <a:p>
            <a:endParaRPr lang="en-US" b="0" i="0" u="none" strike="noStrike" dirty="0">
              <a:solidFill>
                <a:srgbClr val="474747"/>
              </a:solidFill>
              <a:effectLst/>
              <a:latin typeface="Google Sans"/>
            </a:endParaRPr>
          </a:p>
          <a:p>
            <a:r>
              <a:rPr lang="en-US" b="0" i="0" u="none" strike="noStrike" dirty="0">
                <a:solidFill>
                  <a:srgbClr val="1F1F1F"/>
                </a:solidFill>
                <a:effectLst/>
                <a:latin typeface="Google Sans"/>
              </a:rPr>
              <a:t>Trachoma is </a:t>
            </a:r>
            <a:r>
              <a:rPr lang="en-US" b="0" i="0" u="none" strike="noStrike" dirty="0">
                <a:solidFill>
                  <a:srgbClr val="040C28"/>
                </a:solidFill>
                <a:effectLst/>
                <a:latin typeface="Google Sans"/>
              </a:rPr>
              <a:t>a disease of the eye caused by infection with the bacterium Chlamydia trachomatis</a:t>
            </a:r>
            <a:r>
              <a:rPr lang="en-US" b="0" i="0" u="none" strike="noStrike" dirty="0">
                <a:solidFill>
                  <a:srgbClr val="1F1F1F"/>
                </a:solidFill>
                <a:effectLst/>
                <a:latin typeface="Google Sans"/>
              </a:rPr>
              <a:t>.</a:t>
            </a:r>
          </a:p>
          <a:p>
            <a:endParaRPr lang="en-US" b="0" i="0" u="none" strike="noStrike" dirty="0">
              <a:solidFill>
                <a:srgbClr val="1F1F1F"/>
              </a:solidFill>
              <a:effectLst/>
              <a:latin typeface="Google Sans"/>
            </a:endParaRPr>
          </a:p>
          <a:p>
            <a:r>
              <a:rPr lang="en-US" b="0" i="0" u="none" strike="noStrike" dirty="0">
                <a:solidFill>
                  <a:srgbClr val="1F1F1F"/>
                </a:solidFill>
                <a:effectLst/>
                <a:latin typeface="Google Sans"/>
              </a:rPr>
              <a:t>Yaws is a </a:t>
            </a:r>
            <a:r>
              <a:rPr lang="en-US" b="0" i="0" u="none" strike="noStrike" dirty="0">
                <a:solidFill>
                  <a:srgbClr val="040C28"/>
                </a:solidFill>
                <a:effectLst/>
                <a:latin typeface="Google Sans"/>
              </a:rPr>
              <a:t>chronic skin infection characterized by </a:t>
            </a:r>
            <a:r>
              <a:rPr lang="en-US" b="0" i="0" u="none" strike="noStrike" dirty="0" err="1">
                <a:solidFill>
                  <a:srgbClr val="040C28"/>
                </a:solidFill>
                <a:effectLst/>
                <a:latin typeface="Google Sans"/>
              </a:rPr>
              <a:t>papillomas</a:t>
            </a:r>
            <a:r>
              <a:rPr lang="en-US" b="0" i="0" u="none" strike="noStrike" dirty="0">
                <a:solidFill>
                  <a:srgbClr val="040C28"/>
                </a:solidFill>
                <a:effectLst/>
                <a:latin typeface="Google Sans"/>
              </a:rPr>
              <a:t> (noncancerous lumps) and ulcers</a:t>
            </a:r>
            <a:r>
              <a:rPr lang="en-US" b="0" i="0" u="none" strike="noStrike" dirty="0">
                <a:solidFill>
                  <a:srgbClr val="1F1F1F"/>
                </a:solidFill>
                <a:effectLst/>
                <a:latin typeface="Google Sans"/>
              </a:rPr>
              <a:t>. It is caused by the bacterium Treponema pallidum subspecies </a:t>
            </a:r>
            <a:r>
              <a:rPr lang="en-US" b="0" i="0" u="none" strike="noStrike" dirty="0" err="1">
                <a:solidFill>
                  <a:srgbClr val="1F1F1F"/>
                </a:solidFill>
                <a:effectLst/>
                <a:latin typeface="Google Sans"/>
              </a:rPr>
              <a:t>pertenue</a:t>
            </a:r>
            <a:r>
              <a:rPr lang="en-US" b="0" i="0" u="none" strike="noStrike" dirty="0">
                <a:solidFill>
                  <a:srgbClr val="1F1F1F"/>
                </a:solidFill>
                <a:effectLst/>
                <a:latin typeface="Google Sans"/>
              </a:rPr>
              <a:t>, which belongs to the same group of bacteria that causes venereal syphilis.</a:t>
            </a:r>
            <a:endParaRPr lang="en-US" dirty="0"/>
          </a:p>
        </p:txBody>
      </p:sp>
      <p:sp>
        <p:nvSpPr>
          <p:cNvPr id="4" name="Slide Number Placeholder 3">
            <a:extLst>
              <a:ext uri="{FF2B5EF4-FFF2-40B4-BE49-F238E27FC236}">
                <a16:creationId xmlns:a16="http://schemas.microsoft.com/office/drawing/2014/main" id="{A9B65DC0-6662-042A-C4BE-FB99ECD10CA4}"/>
              </a:ext>
            </a:extLst>
          </p:cNvPr>
          <p:cNvSpPr>
            <a:spLocks noGrp="1"/>
          </p:cNvSpPr>
          <p:nvPr>
            <p:ph type="sldNum" sz="quarter" idx="5"/>
          </p:nvPr>
        </p:nvSpPr>
        <p:spPr/>
        <p:txBody>
          <a:bodyPr/>
          <a:lstStyle/>
          <a:p>
            <a:fld id="{821DA5C5-60F3-3D4F-85B7-720227B5F48A}" type="slidenum">
              <a:rPr lang="en-US" smtClean="0"/>
              <a:t>21</a:t>
            </a:fld>
            <a:endParaRPr lang="en-US"/>
          </a:p>
        </p:txBody>
      </p:sp>
    </p:spTree>
    <p:extLst>
      <p:ext uri="{BB962C8B-B14F-4D97-AF65-F5344CB8AC3E}">
        <p14:creationId xmlns:p14="http://schemas.microsoft.com/office/powerpoint/2010/main" val="3570616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2189540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1238638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0D742-A523-55D4-740E-7D701395A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7E57B-AF00-AD97-0D7D-E216E8EE52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BBCCE-9B92-C6B8-7E6B-3DC547CA2C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0AEFE52-71EB-FCC7-E024-C9A2AF841B75}"/>
              </a:ext>
            </a:extLst>
          </p:cNvPr>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2209776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683BA-FA5A-5E68-0F8B-D4F072152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491F6-A4BC-14D0-D557-1004BFB50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AF874-203C-D31C-FCC4-7604954CA5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5C50BD-E0CE-8BEE-B9BD-B4CACEF194B6}"/>
              </a:ext>
            </a:extLst>
          </p:cNvPr>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708910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5E843-3AFF-9860-3B62-7486BF7B8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B85BC-313E-EEF7-82D3-27628E9A3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727E9-A56D-7FD7-B8E3-FF8F2398BE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46CE21-7BED-5CA5-E5CE-33388FCF43FE}"/>
              </a:ext>
            </a:extLst>
          </p:cNvPr>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2855896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53FCA-2732-28CD-EA8B-701DEE1DE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F76502-6E5B-B281-81CD-24BE230473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7FCAA-ECB2-49B7-BCDA-361A1AB3E5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E05A24-6BC1-2E55-B4B6-31574132A1A8}"/>
              </a:ext>
            </a:extLst>
          </p:cNvPr>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17755902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C4E10-350B-9D11-8F7F-A21FD2DF98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460071-963F-3E68-CCC4-52C28C1FF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DD98A-8BE0-589A-2A4E-3B7BCC80C1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0BC425-90B7-2900-3F71-45AB81178DF9}"/>
              </a:ext>
            </a:extLst>
          </p:cNvPr>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2877022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D6232-BB68-F1EF-8B85-B5C1B09AA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0913C2-6959-F3D5-9006-B0F95E163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A7797-C401-9C32-BAE5-23A2C58715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99C2A9-D75B-6D07-717B-BDE5819C4BDD}"/>
              </a:ext>
            </a:extLst>
          </p:cNvPr>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962093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3773738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486A7-EDE5-67AC-33E6-E608439B6B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7935A5-F8A5-2D3A-0A37-66F695B16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CE96A-B19D-55A8-98CE-3C6D735D5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7E961A-C355-224C-FBF4-E2794F2BB782}"/>
              </a:ext>
            </a:extLst>
          </p:cNvPr>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278314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DA5C5-60F3-3D4F-85B7-720227B5F48A}" type="slidenum">
              <a:rPr lang="en-US" smtClean="0"/>
              <a:t>22</a:t>
            </a:fld>
            <a:endParaRPr lang="en-US"/>
          </a:p>
        </p:txBody>
      </p:sp>
    </p:spTree>
    <p:extLst>
      <p:ext uri="{BB962C8B-B14F-4D97-AF65-F5344CB8AC3E}">
        <p14:creationId xmlns:p14="http://schemas.microsoft.com/office/powerpoint/2010/main" val="8495847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B346-1F4E-69CF-9994-08F840F606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D852F-AA24-A069-73C7-A3390682F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CB81E-C91C-8F3C-8342-D92785F4EB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9DCFA3-EE3C-1A5E-64EE-EF6461580DC5}"/>
              </a:ext>
            </a:extLst>
          </p:cNvPr>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1507673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1236082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CF9F8-8BCD-F0D5-B1A6-C714E20942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03675-53BF-CC15-7869-DE37B8F70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9472D-5248-3AF3-6668-2CEB596550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D82C6-AEBA-000B-F7CF-7F39295A63EB}"/>
              </a:ext>
            </a:extLst>
          </p:cNvPr>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39659301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CB21C-5E67-59AA-777B-063F9D04E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6E754-FB40-F7DB-ED33-9D57358BE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47AF9-61E2-9BA2-F4D2-F2C337B019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1F3331-8544-F919-9DCD-33C3A431FE4D}"/>
              </a:ext>
            </a:extLst>
          </p:cNvPr>
          <p:cNvSpPr>
            <a:spLocks noGrp="1"/>
          </p:cNvSpPr>
          <p:nvPr>
            <p:ph type="sldNum" sz="quarter" idx="5"/>
          </p:nvPr>
        </p:nvSpPr>
        <p:spPr/>
        <p:txBody>
          <a:bodyPr/>
          <a:lstStyle/>
          <a:p>
            <a:fld id="{A8C508D1-CDDD-6445-AC0B-42415DA4AB68}" type="slidenum">
              <a:rPr lang="en-US" smtClean="0"/>
              <a:t>74</a:t>
            </a:fld>
            <a:endParaRPr lang="en-US"/>
          </a:p>
        </p:txBody>
      </p:sp>
    </p:spTree>
    <p:extLst>
      <p:ext uri="{BB962C8B-B14F-4D97-AF65-F5344CB8AC3E}">
        <p14:creationId xmlns:p14="http://schemas.microsoft.com/office/powerpoint/2010/main" val="1979848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654E-D83A-F334-A4BB-9A1AB8E38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023077-413B-CB64-1D36-E012B3B4E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769A8-EE09-A515-04B4-B882942E77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D126F0-3C44-E76D-6A55-098D27F6332C}"/>
              </a:ext>
            </a:extLst>
          </p:cNvPr>
          <p:cNvSpPr>
            <a:spLocks noGrp="1"/>
          </p:cNvSpPr>
          <p:nvPr>
            <p:ph type="sldNum" sz="quarter" idx="5"/>
          </p:nvPr>
        </p:nvSpPr>
        <p:spPr/>
        <p:txBody>
          <a:bodyPr/>
          <a:lstStyle/>
          <a:p>
            <a:fld id="{A8C508D1-CDDD-6445-AC0B-42415DA4AB68}" type="slidenum">
              <a:rPr lang="en-US" smtClean="0"/>
              <a:t>75</a:t>
            </a:fld>
            <a:endParaRPr lang="en-US"/>
          </a:p>
        </p:txBody>
      </p:sp>
    </p:spTree>
    <p:extLst>
      <p:ext uri="{BB962C8B-B14F-4D97-AF65-F5344CB8AC3E}">
        <p14:creationId xmlns:p14="http://schemas.microsoft.com/office/powerpoint/2010/main" val="4041660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978C9-BF1B-2423-DD3A-99BA1773F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B5285-AE55-5C86-3FEA-2491D1BBAB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2C33A-CDD3-5866-E678-D0F0BCA435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32DC48-F3D9-4949-7AD2-A48CC2FC6339}"/>
              </a:ext>
            </a:extLst>
          </p:cNvPr>
          <p:cNvSpPr>
            <a:spLocks noGrp="1"/>
          </p:cNvSpPr>
          <p:nvPr>
            <p:ph type="sldNum" sz="quarter" idx="5"/>
          </p:nvPr>
        </p:nvSpPr>
        <p:spPr/>
        <p:txBody>
          <a:bodyPr/>
          <a:lstStyle/>
          <a:p>
            <a:fld id="{A8C508D1-CDDD-6445-AC0B-42415DA4AB68}" type="slidenum">
              <a:rPr lang="en-US" smtClean="0"/>
              <a:t>76</a:t>
            </a:fld>
            <a:endParaRPr lang="en-US"/>
          </a:p>
        </p:txBody>
      </p:sp>
    </p:spTree>
    <p:extLst>
      <p:ext uri="{BB962C8B-B14F-4D97-AF65-F5344CB8AC3E}">
        <p14:creationId xmlns:p14="http://schemas.microsoft.com/office/powerpoint/2010/main" val="123791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EF1A-44A1-609A-16FD-D493991C5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E3FFF-B4EF-14EB-2503-AA44F1497A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6112B-0598-05A5-8729-68B7F59B00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E44D67-8A4E-059C-3C1D-786F2B33A3AD}"/>
              </a:ext>
            </a:extLst>
          </p:cNvPr>
          <p:cNvSpPr>
            <a:spLocks noGrp="1"/>
          </p:cNvSpPr>
          <p:nvPr>
            <p:ph type="sldNum" sz="quarter" idx="5"/>
          </p:nvPr>
        </p:nvSpPr>
        <p:spPr/>
        <p:txBody>
          <a:bodyPr/>
          <a:lstStyle/>
          <a:p>
            <a:fld id="{821DA5C5-60F3-3D4F-85B7-720227B5F48A}" type="slidenum">
              <a:rPr lang="en-US" smtClean="0"/>
              <a:t>23</a:t>
            </a:fld>
            <a:endParaRPr lang="en-US"/>
          </a:p>
        </p:txBody>
      </p:sp>
    </p:spTree>
    <p:extLst>
      <p:ext uri="{BB962C8B-B14F-4D97-AF65-F5344CB8AC3E}">
        <p14:creationId xmlns:p14="http://schemas.microsoft.com/office/powerpoint/2010/main" val="416399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3388348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390688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795569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2601371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8DFB9-B33D-264F-97F7-EB53E534371D}" type="datetimeFigureOut">
              <a:rPr lang="en-US" smtClean="0"/>
              <a:t>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08DFB9-B33D-264F-97F7-EB53E534371D}" type="datetimeFigureOut">
              <a:rPr lang="en-US" smtClean="0"/>
              <a:t>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08DFB9-B33D-264F-97F7-EB53E534371D}" type="datetimeFigureOut">
              <a:rPr lang="en-US" smtClean="0"/>
              <a:t>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08DFB9-B33D-264F-97F7-EB53E534371D}" type="datetimeFigureOut">
              <a:rPr lang="en-US" smtClean="0"/>
              <a:t>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8DFB9-B33D-264F-97F7-EB53E534371D}" type="datetimeFigureOut">
              <a:rPr lang="en-US" smtClean="0"/>
              <a:t>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8DFB9-B33D-264F-97F7-EB53E534371D}" type="datetimeFigureOut">
              <a:rPr lang="en-US" smtClean="0"/>
              <a:t>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8DFB9-B33D-264F-97F7-EB53E534371D}" type="datetimeFigureOut">
              <a:rPr lang="en-US" smtClean="0"/>
              <a:t>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8DFB9-B33D-264F-97F7-EB53E534371D}" type="datetimeFigureOut">
              <a:rPr lang="en-US" smtClean="0"/>
              <a:t>1/6/25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372F2-D053-2545-85D5-A36F7ED666F0}" type="slidenum">
              <a:rPr lang="en-US" smtClean="0"/>
              <a:t>‹#›</a:t>
            </a:fld>
            <a:endParaRPr lang="en-US"/>
          </a:p>
        </p:txBody>
      </p:sp>
    </p:spTree>
    <p:extLst>
      <p:ext uri="{BB962C8B-B14F-4D97-AF65-F5344CB8AC3E}">
        <p14:creationId xmlns:p14="http://schemas.microsoft.com/office/powerpoint/2010/main" val="17355345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17.png"/><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7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15" y="996496"/>
            <a:ext cx="11908969" cy="1325563"/>
          </a:xfrm>
        </p:spPr>
        <p:txBody>
          <a:bodyPr>
            <a:normAutofit/>
          </a:bodyPr>
          <a:lstStyle/>
          <a:p>
            <a:r>
              <a:rPr lang="en-US" sz="3600" b="1" dirty="0">
                <a:solidFill>
                  <a:schemeClr val="bg1"/>
                </a:solidFill>
              </a:rPr>
              <a:t>Introduction to Infectious Diseases in a Global Health Setting</a:t>
            </a:r>
          </a:p>
        </p:txBody>
      </p:sp>
      <p:sp>
        <p:nvSpPr>
          <p:cNvPr id="4" name="Content Placeholder 3">
            <a:extLst>
              <a:ext uri="{FF2B5EF4-FFF2-40B4-BE49-F238E27FC236}">
                <a16:creationId xmlns:a16="http://schemas.microsoft.com/office/drawing/2014/main" id="{6B48A943-7ADA-0241-A157-78DF83A0FE16}"/>
              </a:ext>
            </a:extLst>
          </p:cNvPr>
          <p:cNvSpPr>
            <a:spLocks noGrp="1"/>
          </p:cNvSpPr>
          <p:nvPr>
            <p:ph idx="1"/>
          </p:nvPr>
        </p:nvSpPr>
        <p:spPr>
          <a:xfrm>
            <a:off x="546100" y="4406900"/>
            <a:ext cx="10807700" cy="1770063"/>
          </a:xfrm>
        </p:spPr>
        <p:txBody>
          <a:bodyPr>
            <a:normAutofit/>
          </a:bodyPr>
          <a:lstStyle/>
          <a:p>
            <a:pPr marL="0" indent="0">
              <a:buNone/>
            </a:pPr>
            <a:r>
              <a:rPr lang="en-US" dirty="0">
                <a:solidFill>
                  <a:schemeClr val="bg1"/>
                </a:solidFill>
              </a:rPr>
              <a:t>UChicago Center in Paris</a:t>
            </a:r>
          </a:p>
          <a:p>
            <a:pPr marL="0" indent="0">
              <a:buNone/>
            </a:pPr>
            <a:r>
              <a:rPr lang="en-US" dirty="0">
                <a:solidFill>
                  <a:schemeClr val="bg1"/>
                </a:solidFill>
              </a:rPr>
              <a:t>Paris, France</a:t>
            </a:r>
          </a:p>
          <a:p>
            <a:pPr marL="0" indent="0">
              <a:buNone/>
            </a:pPr>
            <a:r>
              <a:rPr lang="en-US" dirty="0">
                <a:solidFill>
                  <a:schemeClr val="bg1"/>
                </a:solidFill>
              </a:rPr>
              <a:t>January 2025</a:t>
            </a:r>
          </a:p>
        </p:txBody>
      </p:sp>
      <p:sp>
        <p:nvSpPr>
          <p:cNvPr id="5" name="Content Placeholder 3">
            <a:extLst>
              <a:ext uri="{FF2B5EF4-FFF2-40B4-BE49-F238E27FC236}">
                <a16:creationId xmlns:a16="http://schemas.microsoft.com/office/drawing/2014/main" id="{D0530C8A-66DC-F14A-8B05-F1DCFFF57F4E}"/>
              </a:ext>
            </a:extLst>
          </p:cNvPr>
          <p:cNvSpPr txBox="1">
            <a:spLocks/>
          </p:cNvSpPr>
          <p:nvPr/>
        </p:nvSpPr>
        <p:spPr>
          <a:xfrm>
            <a:off x="141515" y="261257"/>
            <a:ext cx="10515600" cy="962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kern="0" dirty="0">
                <a:solidFill>
                  <a:schemeClr val="bg1"/>
                </a:solidFill>
                <a:effectLst/>
                <a:latin typeface="Arial" panose="020B0604020202020204" pitchFamily="34" charset="0"/>
                <a:ea typeface="Times New Roman" panose="02020603050405020304" pitchFamily="18" charset="0"/>
              </a:rPr>
              <a:t>BIOS27815: Infectious Diseases</a:t>
            </a:r>
            <a:endParaRPr lang="en-US" dirty="0">
              <a:solidFill>
                <a:schemeClr val="bg1"/>
              </a:solidFill>
            </a:endParaRPr>
          </a:p>
        </p:txBody>
      </p:sp>
    </p:spTree>
    <p:extLst>
      <p:ext uri="{BB962C8B-B14F-4D97-AF65-F5344CB8AC3E}">
        <p14:creationId xmlns:p14="http://schemas.microsoft.com/office/powerpoint/2010/main" val="1130038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DDBD0-EB5F-3F7B-B9BE-E9729E29B5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D4937F-18B2-A661-59B7-0B2E4FFA31AB}"/>
              </a:ext>
            </a:extLst>
          </p:cNvPr>
          <p:cNvSpPr>
            <a:spLocks noGrp="1"/>
          </p:cNvSpPr>
          <p:nvPr>
            <p:ph idx="1"/>
          </p:nvPr>
        </p:nvSpPr>
        <p:spPr/>
        <p:txBody>
          <a:bodyPr>
            <a:normAutofit fontScale="92500" lnSpcReduction="10000"/>
          </a:bodyPr>
          <a:lstStyle/>
          <a:p>
            <a:pPr algn="l"/>
            <a:r>
              <a:rPr lang="en-US" b="0" i="0" u="none" strike="noStrike" dirty="0">
                <a:solidFill>
                  <a:srgbClr val="202122"/>
                </a:solidFill>
                <a:effectLst/>
                <a:latin typeface="Arial" panose="020B0604020202020204" pitchFamily="34" charset="0"/>
              </a:rPr>
              <a:t>the health of the populations in the worldwide context (WHO 2006)</a:t>
            </a:r>
          </a:p>
          <a:p>
            <a:pPr algn="l"/>
            <a:r>
              <a:rPr lang="en-US" dirty="0">
                <a:solidFill>
                  <a:srgbClr val="202122"/>
                </a:solidFill>
                <a:latin typeface="Arial" panose="020B0604020202020204" pitchFamily="34" charset="0"/>
              </a:rPr>
              <a:t>an</a:t>
            </a:r>
            <a:r>
              <a:rPr lang="en-US" b="0" i="0" u="none" strike="noStrike" dirty="0">
                <a:solidFill>
                  <a:srgbClr val="202122"/>
                </a:solidFill>
                <a:effectLst/>
                <a:latin typeface="Arial" panose="020B0604020202020204" pitchFamily="34" charset="0"/>
              </a:rPr>
              <a:t> area of study, research, and practice that places a priority on improving health and achieving equity in health for all people worldwide</a:t>
            </a:r>
          </a:p>
          <a:p>
            <a:pPr algn="l"/>
            <a:r>
              <a:rPr lang="en-US" dirty="0">
                <a:solidFill>
                  <a:srgbClr val="202122"/>
                </a:solidFill>
                <a:latin typeface="Arial" panose="020B0604020202020204" pitchFamily="34" charset="0"/>
              </a:rPr>
              <a:t>focus on </a:t>
            </a:r>
            <a:r>
              <a:rPr lang="en-US" b="0" i="0" u="none" strike="noStrike" dirty="0">
                <a:solidFill>
                  <a:srgbClr val="202122"/>
                </a:solidFill>
                <a:effectLst/>
                <a:latin typeface="Arial" panose="020B0604020202020204" pitchFamily="34" charset="0"/>
              </a:rPr>
              <a:t>problems that transcend national borders or have a global political and economic impact are often emphasized (reduction of disparities, protection against global threats)</a:t>
            </a:r>
          </a:p>
          <a:p>
            <a:pPr lvl="1"/>
            <a:r>
              <a:rPr lang="en-US" b="0" i="0" u="none" strike="noStrike" dirty="0">
                <a:solidFill>
                  <a:srgbClr val="202122"/>
                </a:solidFill>
                <a:effectLst/>
                <a:latin typeface="Arial" panose="020B0604020202020204" pitchFamily="34" charset="0"/>
              </a:rPr>
              <a:t>e.g. COVID (vaccination), polio eradication</a:t>
            </a:r>
          </a:p>
          <a:p>
            <a:pPr algn="l"/>
            <a:r>
              <a:rPr lang="en-US" b="0" i="0" u="none" strike="noStrike" dirty="0">
                <a:solidFill>
                  <a:srgbClr val="202122"/>
                </a:solidFill>
                <a:effectLst/>
                <a:latin typeface="Arial" panose="020B0604020202020204" pitchFamily="34" charset="0"/>
              </a:rPr>
              <a:t>Different from international health, the branch of public health focused on foreign aid efforts led by high </a:t>
            </a:r>
            <a:r>
              <a:rPr lang="en-US" dirty="0">
                <a:solidFill>
                  <a:srgbClr val="202122"/>
                </a:solidFill>
                <a:latin typeface="Arial" panose="020B0604020202020204" pitchFamily="34" charset="0"/>
              </a:rPr>
              <a:t>income countries to improve health improve health in low- and middle-income countries (LMICs)</a:t>
            </a:r>
            <a:endParaRPr lang="en-US" dirty="0"/>
          </a:p>
        </p:txBody>
      </p:sp>
      <p:sp>
        <p:nvSpPr>
          <p:cNvPr id="4" name="Rectangle 3">
            <a:extLst>
              <a:ext uri="{FF2B5EF4-FFF2-40B4-BE49-F238E27FC236}">
                <a16:creationId xmlns:a16="http://schemas.microsoft.com/office/drawing/2014/main" id="{FB9EC1DF-CE2D-D4E1-8780-FD232575AF85}"/>
              </a:ext>
            </a:extLst>
          </p:cNvPr>
          <p:cNvSpPr/>
          <p:nvPr/>
        </p:nvSpPr>
        <p:spPr>
          <a:xfrm>
            <a:off x="838200" y="4675031"/>
            <a:ext cx="10714149" cy="1501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985314C-5C3C-C327-D775-4643E91EF06D}"/>
              </a:ext>
            </a:extLst>
          </p:cNvPr>
          <p:cNvSpPr>
            <a:spLocks noGrp="1"/>
          </p:cNvSpPr>
          <p:nvPr>
            <p:ph type="title"/>
          </p:nvPr>
        </p:nvSpPr>
        <p:spPr>
          <a:xfrm>
            <a:off x="838200" y="365125"/>
            <a:ext cx="10515600" cy="1325563"/>
          </a:xfrm>
        </p:spPr>
        <p:txBody>
          <a:bodyPr/>
          <a:lstStyle/>
          <a:p>
            <a:r>
              <a:rPr lang="en-US" dirty="0">
                <a:solidFill>
                  <a:schemeClr val="bg1"/>
                </a:solidFill>
              </a:rPr>
              <a:t>What is </a:t>
            </a:r>
            <a:r>
              <a:rPr lang="en-US" u="sng" dirty="0">
                <a:solidFill>
                  <a:schemeClr val="bg1"/>
                </a:solidFill>
              </a:rPr>
              <a:t>global health</a:t>
            </a:r>
            <a:r>
              <a:rPr lang="en-US" dirty="0">
                <a:solidFill>
                  <a:schemeClr val="bg1"/>
                </a:solidFill>
              </a:rPr>
              <a:t>?</a:t>
            </a:r>
          </a:p>
        </p:txBody>
      </p:sp>
    </p:spTree>
    <p:extLst>
      <p:ext uri="{BB962C8B-B14F-4D97-AF65-F5344CB8AC3E}">
        <p14:creationId xmlns:p14="http://schemas.microsoft.com/office/powerpoint/2010/main" val="256244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DCC9A-66D0-9BC7-E1DB-EDDE2920CA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8F4C59-6A12-E98B-112A-A5794D73A12C}"/>
              </a:ext>
            </a:extLst>
          </p:cNvPr>
          <p:cNvSpPr>
            <a:spLocks noGrp="1"/>
          </p:cNvSpPr>
          <p:nvPr>
            <p:ph idx="1"/>
          </p:nvPr>
        </p:nvSpPr>
        <p:spPr/>
        <p:txBody>
          <a:bodyPr>
            <a:normAutofit fontScale="92500" lnSpcReduction="10000"/>
          </a:bodyPr>
          <a:lstStyle/>
          <a:p>
            <a:pPr algn="l"/>
            <a:r>
              <a:rPr lang="en-US" b="0" i="0" u="none" strike="noStrike" dirty="0">
                <a:solidFill>
                  <a:srgbClr val="202122"/>
                </a:solidFill>
                <a:effectLst/>
                <a:latin typeface="Arial" panose="020B0604020202020204" pitchFamily="34" charset="0"/>
              </a:rPr>
              <a:t>the health of the populations in the worldwide context (WHO 2006)</a:t>
            </a:r>
          </a:p>
          <a:p>
            <a:pPr algn="l"/>
            <a:r>
              <a:rPr lang="en-US" dirty="0">
                <a:solidFill>
                  <a:srgbClr val="202122"/>
                </a:solidFill>
                <a:latin typeface="Arial" panose="020B0604020202020204" pitchFamily="34" charset="0"/>
              </a:rPr>
              <a:t>an</a:t>
            </a:r>
            <a:r>
              <a:rPr lang="en-US" b="0" i="0" u="none" strike="noStrike" dirty="0">
                <a:solidFill>
                  <a:srgbClr val="202122"/>
                </a:solidFill>
                <a:effectLst/>
                <a:latin typeface="Arial" panose="020B0604020202020204" pitchFamily="34" charset="0"/>
              </a:rPr>
              <a:t> area of study, research, and practice that places a priority on improving health and achieving equity in health for all people worldwide</a:t>
            </a:r>
          </a:p>
          <a:p>
            <a:pPr algn="l"/>
            <a:r>
              <a:rPr lang="en-US" dirty="0">
                <a:solidFill>
                  <a:srgbClr val="202122"/>
                </a:solidFill>
                <a:latin typeface="Arial" panose="020B0604020202020204" pitchFamily="34" charset="0"/>
              </a:rPr>
              <a:t>focus on </a:t>
            </a:r>
            <a:r>
              <a:rPr lang="en-US" b="0" i="0" u="none" strike="noStrike" dirty="0">
                <a:solidFill>
                  <a:srgbClr val="202122"/>
                </a:solidFill>
                <a:effectLst/>
                <a:latin typeface="Arial" panose="020B0604020202020204" pitchFamily="34" charset="0"/>
              </a:rPr>
              <a:t>problems that transcend national borders or have a global political and economic impact are often emphasized (reduction of disparities, protection against global threats)</a:t>
            </a:r>
          </a:p>
          <a:p>
            <a:pPr lvl="1"/>
            <a:r>
              <a:rPr lang="en-US" b="0" i="0" u="none" strike="noStrike" dirty="0">
                <a:solidFill>
                  <a:srgbClr val="202122"/>
                </a:solidFill>
                <a:effectLst/>
                <a:latin typeface="Arial" panose="020B0604020202020204" pitchFamily="34" charset="0"/>
              </a:rPr>
              <a:t>e.g. COVID (vaccination), polio eradication</a:t>
            </a:r>
          </a:p>
          <a:p>
            <a:pPr algn="l"/>
            <a:r>
              <a:rPr lang="en-US" b="0" i="0" u="none" strike="noStrike" dirty="0">
                <a:solidFill>
                  <a:srgbClr val="202122"/>
                </a:solidFill>
                <a:effectLst/>
                <a:latin typeface="Arial" panose="020B0604020202020204" pitchFamily="34" charset="0"/>
              </a:rPr>
              <a:t>Different from international health, the branch of public health focused on foreign aid efforts led by high </a:t>
            </a:r>
            <a:r>
              <a:rPr lang="en-US" dirty="0">
                <a:solidFill>
                  <a:srgbClr val="202122"/>
                </a:solidFill>
                <a:latin typeface="Arial" panose="020B0604020202020204" pitchFamily="34" charset="0"/>
              </a:rPr>
              <a:t>income countries to improve health improve health in low- and middle-income countries (LMICs)</a:t>
            </a:r>
            <a:endParaRPr lang="en-US" dirty="0"/>
          </a:p>
        </p:txBody>
      </p:sp>
      <p:sp>
        <p:nvSpPr>
          <p:cNvPr id="6" name="Title 1">
            <a:extLst>
              <a:ext uri="{FF2B5EF4-FFF2-40B4-BE49-F238E27FC236}">
                <a16:creationId xmlns:a16="http://schemas.microsoft.com/office/drawing/2014/main" id="{51E90CC4-F96F-A1E2-2AC4-3A0DC1B6E4C0}"/>
              </a:ext>
            </a:extLst>
          </p:cNvPr>
          <p:cNvSpPr>
            <a:spLocks noGrp="1"/>
          </p:cNvSpPr>
          <p:nvPr>
            <p:ph type="title"/>
          </p:nvPr>
        </p:nvSpPr>
        <p:spPr>
          <a:xfrm>
            <a:off x="838200" y="365125"/>
            <a:ext cx="10515600" cy="1325563"/>
          </a:xfrm>
        </p:spPr>
        <p:txBody>
          <a:bodyPr/>
          <a:lstStyle/>
          <a:p>
            <a:r>
              <a:rPr lang="en-US" dirty="0">
                <a:solidFill>
                  <a:schemeClr val="bg1"/>
                </a:solidFill>
              </a:rPr>
              <a:t>What is </a:t>
            </a:r>
            <a:r>
              <a:rPr lang="en-US" u="sng" dirty="0">
                <a:solidFill>
                  <a:schemeClr val="bg1"/>
                </a:solidFill>
              </a:rPr>
              <a:t>global health</a:t>
            </a:r>
            <a:r>
              <a:rPr lang="en-US" dirty="0">
                <a:solidFill>
                  <a:schemeClr val="bg1"/>
                </a:solidFill>
              </a:rPr>
              <a:t>?</a:t>
            </a:r>
          </a:p>
        </p:txBody>
      </p:sp>
    </p:spTree>
    <p:extLst>
      <p:ext uri="{BB962C8B-B14F-4D97-AF65-F5344CB8AC3E}">
        <p14:creationId xmlns:p14="http://schemas.microsoft.com/office/powerpoint/2010/main" val="1461521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ECD7-4B7E-04B8-C378-8768C171D01F}"/>
              </a:ext>
            </a:extLst>
          </p:cNvPr>
          <p:cNvSpPr>
            <a:spLocks noGrp="1"/>
          </p:cNvSpPr>
          <p:nvPr>
            <p:ph type="title"/>
          </p:nvPr>
        </p:nvSpPr>
        <p:spPr/>
        <p:txBody>
          <a:bodyPr/>
          <a:lstStyle/>
          <a:p>
            <a:pPr algn="ctr"/>
            <a:r>
              <a:rPr lang="en-US" dirty="0">
                <a:solidFill>
                  <a:schemeClr val="bg1"/>
                </a:solidFill>
              </a:rPr>
              <a:t>What are the major threats to global health? </a:t>
            </a:r>
            <a:r>
              <a:rPr lang="en-US" sz="3000" dirty="0">
                <a:solidFill>
                  <a:schemeClr val="bg1"/>
                </a:solidFill>
              </a:rPr>
              <a:t>(e.g. globally, the leading causes of death)</a:t>
            </a:r>
          </a:p>
        </p:txBody>
      </p:sp>
      <p:sp>
        <p:nvSpPr>
          <p:cNvPr id="5" name="Content Placeholder 4">
            <a:extLst>
              <a:ext uri="{FF2B5EF4-FFF2-40B4-BE49-F238E27FC236}">
                <a16:creationId xmlns:a16="http://schemas.microsoft.com/office/drawing/2014/main" id="{8139DCBE-B44F-6185-921E-25A17246B9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78066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8A7762E6-442A-236B-9704-2733EBD866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6346" y="1825625"/>
            <a:ext cx="56593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79" y="71009"/>
            <a:ext cx="8735439" cy="671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865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8A7762E6-442A-236B-9704-2733EBD866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6346" y="1825625"/>
            <a:ext cx="56593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79" y="71009"/>
            <a:ext cx="8735439" cy="671598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72EE607-FD6E-F3F2-F5F2-115ABBB2D7CA}"/>
              </a:ext>
            </a:extLst>
          </p:cNvPr>
          <p:cNvSpPr/>
          <p:nvPr/>
        </p:nvSpPr>
        <p:spPr>
          <a:xfrm>
            <a:off x="7361141" y="612633"/>
            <a:ext cx="3871609" cy="3388661"/>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93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world with red and orange shades&#10;&#10;Description automatically generated">
            <a:extLst>
              <a:ext uri="{FF2B5EF4-FFF2-40B4-BE49-F238E27FC236}">
                <a16:creationId xmlns:a16="http://schemas.microsoft.com/office/drawing/2014/main" id="{77F7CDB8-AB83-4D5A-B700-9A690A9F8141}"/>
              </a:ext>
            </a:extLst>
          </p:cNvPr>
          <p:cNvPicPr>
            <a:picLocks noGrp="1" noChangeAspect="1"/>
          </p:cNvPicPr>
          <p:nvPr>
            <p:ph idx="1"/>
          </p:nvPr>
        </p:nvPicPr>
        <p:blipFill>
          <a:blip r:embed="rId2"/>
          <a:stretch>
            <a:fillRect/>
          </a:stretch>
        </p:blipFill>
        <p:spPr>
          <a:xfrm>
            <a:off x="2315763" y="60422"/>
            <a:ext cx="8747829" cy="6797578"/>
          </a:xfrm>
        </p:spPr>
      </p:pic>
      <p:sp>
        <p:nvSpPr>
          <p:cNvPr id="8" name="Title 1">
            <a:extLst>
              <a:ext uri="{FF2B5EF4-FFF2-40B4-BE49-F238E27FC236}">
                <a16:creationId xmlns:a16="http://schemas.microsoft.com/office/drawing/2014/main" id="{E0C590FA-DB01-1FEE-3E2D-F99610EC0BAD}"/>
              </a:ext>
            </a:extLst>
          </p:cNvPr>
          <p:cNvSpPr txBox="1">
            <a:spLocks/>
          </p:cNvSpPr>
          <p:nvPr/>
        </p:nvSpPr>
        <p:spPr>
          <a:xfrm>
            <a:off x="240564" y="-455833"/>
            <a:ext cx="2327539" cy="3253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rPr>
              <a:t>Global death rates are far from equitable.</a:t>
            </a:r>
          </a:p>
        </p:txBody>
      </p:sp>
    </p:spTree>
    <p:extLst>
      <p:ext uri="{BB962C8B-B14F-4D97-AF65-F5344CB8AC3E}">
        <p14:creationId xmlns:p14="http://schemas.microsoft.com/office/powerpoint/2010/main" val="3485947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world with red and orange shades&#10;&#10;Description automatically generated">
            <a:extLst>
              <a:ext uri="{FF2B5EF4-FFF2-40B4-BE49-F238E27FC236}">
                <a16:creationId xmlns:a16="http://schemas.microsoft.com/office/drawing/2014/main" id="{77F7CDB8-AB83-4D5A-B700-9A690A9F8141}"/>
              </a:ext>
            </a:extLst>
          </p:cNvPr>
          <p:cNvPicPr>
            <a:picLocks noGrp="1" noChangeAspect="1"/>
          </p:cNvPicPr>
          <p:nvPr>
            <p:ph idx="1"/>
          </p:nvPr>
        </p:nvPicPr>
        <p:blipFill>
          <a:blip r:embed="rId2"/>
          <a:stretch>
            <a:fillRect/>
          </a:stretch>
        </p:blipFill>
        <p:spPr>
          <a:xfrm>
            <a:off x="2315763" y="60422"/>
            <a:ext cx="8747829" cy="6797578"/>
          </a:xfrm>
        </p:spPr>
      </p:pic>
      <p:sp>
        <p:nvSpPr>
          <p:cNvPr id="2" name="Title 1">
            <a:extLst>
              <a:ext uri="{FF2B5EF4-FFF2-40B4-BE49-F238E27FC236}">
                <a16:creationId xmlns:a16="http://schemas.microsoft.com/office/drawing/2014/main" id="{242CF881-270A-7417-F702-B599B298BCB7}"/>
              </a:ext>
            </a:extLst>
          </p:cNvPr>
          <p:cNvSpPr txBox="1">
            <a:spLocks/>
          </p:cNvSpPr>
          <p:nvPr/>
        </p:nvSpPr>
        <p:spPr>
          <a:xfrm>
            <a:off x="0" y="2620171"/>
            <a:ext cx="3677055" cy="3253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rPr>
              <a:t>We’re here to learn  how the field of ‘global health’ can intervene to reverse these trends.</a:t>
            </a:r>
          </a:p>
        </p:txBody>
      </p:sp>
      <p:sp>
        <p:nvSpPr>
          <p:cNvPr id="3" name="Title 1">
            <a:extLst>
              <a:ext uri="{FF2B5EF4-FFF2-40B4-BE49-F238E27FC236}">
                <a16:creationId xmlns:a16="http://schemas.microsoft.com/office/drawing/2014/main" id="{B692D5E3-DC9D-43D7-A909-22D26A3E0600}"/>
              </a:ext>
            </a:extLst>
          </p:cNvPr>
          <p:cNvSpPr txBox="1">
            <a:spLocks/>
          </p:cNvSpPr>
          <p:nvPr/>
        </p:nvSpPr>
        <p:spPr>
          <a:xfrm>
            <a:off x="240564" y="-455833"/>
            <a:ext cx="2327539" cy="3253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rPr>
              <a:t>Global death rates are far from equitable.</a:t>
            </a:r>
          </a:p>
        </p:txBody>
      </p:sp>
    </p:spTree>
    <p:extLst>
      <p:ext uri="{BB962C8B-B14F-4D97-AF65-F5344CB8AC3E}">
        <p14:creationId xmlns:p14="http://schemas.microsoft.com/office/powerpoint/2010/main" val="1128296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people with different colored lines&#10;&#10;Description automatically generated">
            <a:extLst>
              <a:ext uri="{FF2B5EF4-FFF2-40B4-BE49-F238E27FC236}">
                <a16:creationId xmlns:a16="http://schemas.microsoft.com/office/drawing/2014/main" id="{50853124-3DCE-D099-46D7-8E92AA753049}"/>
              </a:ext>
            </a:extLst>
          </p:cNvPr>
          <p:cNvPicPr>
            <a:picLocks noChangeAspect="1"/>
          </p:cNvPicPr>
          <p:nvPr/>
        </p:nvPicPr>
        <p:blipFill>
          <a:blip r:embed="rId2"/>
          <a:stretch>
            <a:fillRect/>
          </a:stretch>
        </p:blipFill>
        <p:spPr>
          <a:xfrm>
            <a:off x="1778000" y="0"/>
            <a:ext cx="8636000" cy="6858000"/>
          </a:xfrm>
          <a:prstGeom prst="rect">
            <a:avLst/>
          </a:prstGeom>
        </p:spPr>
      </p:pic>
    </p:spTree>
    <p:extLst>
      <p:ext uri="{BB962C8B-B14F-4D97-AF65-F5344CB8AC3E}">
        <p14:creationId xmlns:p14="http://schemas.microsoft.com/office/powerpoint/2010/main" val="426019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8A7762E6-442A-236B-9704-2733EBD866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6346" y="1825625"/>
            <a:ext cx="56593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79" y="71009"/>
            <a:ext cx="8735439" cy="671598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72EE607-FD6E-F3F2-F5F2-115ABBB2D7CA}"/>
              </a:ext>
            </a:extLst>
          </p:cNvPr>
          <p:cNvSpPr/>
          <p:nvPr/>
        </p:nvSpPr>
        <p:spPr>
          <a:xfrm>
            <a:off x="7361141" y="612633"/>
            <a:ext cx="3871609" cy="3388661"/>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971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48"/>
          <a:stretch/>
        </p:blipFill>
        <p:spPr bwMode="auto">
          <a:xfrm>
            <a:off x="6965004" y="71009"/>
            <a:ext cx="3498714" cy="671598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72EE607-FD6E-F3F2-F5F2-115ABBB2D7CA}"/>
              </a:ext>
            </a:extLst>
          </p:cNvPr>
          <p:cNvSpPr/>
          <p:nvPr/>
        </p:nvSpPr>
        <p:spPr>
          <a:xfrm>
            <a:off x="7361141" y="612633"/>
            <a:ext cx="3871609" cy="3388661"/>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E6B3DE5-4D06-E2F1-2025-38B0000B84DF}"/>
              </a:ext>
            </a:extLst>
          </p:cNvPr>
          <p:cNvSpPr txBox="1">
            <a:spLocks/>
          </p:cNvSpPr>
          <p:nvPr/>
        </p:nvSpPr>
        <p:spPr>
          <a:xfrm>
            <a:off x="959250" y="2765512"/>
            <a:ext cx="4741159" cy="9627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500" b="1" kern="0" dirty="0">
                <a:solidFill>
                  <a:schemeClr val="bg1"/>
                </a:solidFill>
                <a:effectLst/>
                <a:latin typeface="Arial" panose="020B0604020202020204" pitchFamily="34" charset="0"/>
                <a:ea typeface="Times New Roman" panose="02020603050405020304" pitchFamily="18" charset="0"/>
              </a:rPr>
              <a:t>BIOS27815: </a:t>
            </a:r>
          </a:p>
          <a:p>
            <a:pPr marL="0" indent="0" algn="ctr">
              <a:buNone/>
            </a:pPr>
            <a:r>
              <a:rPr lang="en-US" sz="3500" b="1" kern="0" dirty="0">
                <a:solidFill>
                  <a:schemeClr val="bg1"/>
                </a:solidFill>
                <a:latin typeface="Arial" panose="020B0604020202020204" pitchFamily="34" charset="0"/>
                <a:ea typeface="Times New Roman" panose="02020603050405020304" pitchFamily="18" charset="0"/>
              </a:rPr>
              <a:t>I</a:t>
            </a:r>
            <a:r>
              <a:rPr lang="en-US" sz="3500" b="1" kern="0" dirty="0">
                <a:solidFill>
                  <a:schemeClr val="bg1"/>
                </a:solidFill>
                <a:effectLst/>
                <a:latin typeface="Arial" panose="020B0604020202020204" pitchFamily="34" charset="0"/>
                <a:ea typeface="Times New Roman" panose="02020603050405020304" pitchFamily="18" charset="0"/>
              </a:rPr>
              <a:t>nfectious </a:t>
            </a:r>
            <a:r>
              <a:rPr lang="en-US" sz="3500" b="1" kern="0" dirty="0">
                <a:solidFill>
                  <a:schemeClr val="bg1"/>
                </a:solidFill>
                <a:latin typeface="Arial" panose="020B0604020202020204" pitchFamily="34" charset="0"/>
                <a:ea typeface="Times New Roman" panose="02020603050405020304" pitchFamily="18" charset="0"/>
              </a:rPr>
              <a:t>D</a:t>
            </a:r>
            <a:r>
              <a:rPr lang="en-US" sz="3500" b="1" kern="0" dirty="0">
                <a:solidFill>
                  <a:schemeClr val="bg1"/>
                </a:solidFill>
                <a:effectLst/>
                <a:latin typeface="Arial" panose="020B0604020202020204" pitchFamily="34" charset="0"/>
                <a:ea typeface="Times New Roman" panose="02020603050405020304" pitchFamily="18" charset="0"/>
              </a:rPr>
              <a:t>iseases</a:t>
            </a:r>
            <a:endParaRPr lang="en-US" sz="3500" dirty="0">
              <a:solidFill>
                <a:schemeClr val="bg1"/>
              </a:solidFill>
            </a:endParaRPr>
          </a:p>
        </p:txBody>
      </p:sp>
    </p:spTree>
    <p:extLst>
      <p:ext uri="{BB962C8B-B14F-4D97-AF65-F5344CB8AC3E}">
        <p14:creationId xmlns:p14="http://schemas.microsoft.com/office/powerpoint/2010/main" val="1351549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introduce global health</a:t>
            </a:r>
          </a:p>
          <a:p>
            <a:r>
              <a:rPr lang="en-US" sz="3200" dirty="0">
                <a:solidFill>
                  <a:schemeClr val="bg1"/>
                </a:solidFill>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
        <p:nvSpPr>
          <p:cNvPr id="4" name="Rectangle 3">
            <a:extLst>
              <a:ext uri="{FF2B5EF4-FFF2-40B4-BE49-F238E27FC236}">
                <a16:creationId xmlns:a16="http://schemas.microsoft.com/office/drawing/2014/main" id="{00A2BFC7-4626-FE98-D2A6-603F40039AC9}"/>
              </a:ext>
            </a:extLst>
          </p:cNvPr>
          <p:cNvSpPr/>
          <p:nvPr/>
        </p:nvSpPr>
        <p:spPr>
          <a:xfrm>
            <a:off x="838200" y="2133600"/>
            <a:ext cx="9951720" cy="241808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080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D93F7-64C0-63F5-2B22-5A748C9713E2}"/>
            </a:ext>
          </a:extLst>
        </p:cNvPr>
        <p:cNvGrpSpPr/>
        <p:nvPr/>
      </p:nvGrpSpPr>
      <p:grpSpPr>
        <a:xfrm>
          <a:off x="0" y="0"/>
          <a:ext cx="0" cy="0"/>
          <a:chOff x="0" y="0"/>
          <a:chExt cx="0" cy="0"/>
        </a:xfrm>
      </p:grpSpPr>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ED71FD0B-FD21-6F1B-8CC6-623899D109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948"/>
          <a:stretch/>
        </p:blipFill>
        <p:spPr bwMode="auto">
          <a:xfrm>
            <a:off x="438080" y="142019"/>
            <a:ext cx="3498714" cy="6715981"/>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A5BDE0B2-6A68-2000-682B-3EFC77ECE9C6}"/>
              </a:ext>
            </a:extLst>
          </p:cNvPr>
          <p:cNvSpPr/>
          <p:nvPr/>
        </p:nvSpPr>
        <p:spPr>
          <a:xfrm>
            <a:off x="3936793" y="2554014"/>
            <a:ext cx="477551" cy="1135117"/>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6" name="Content Placeholder 2">
            <a:extLst>
              <a:ext uri="{FF2B5EF4-FFF2-40B4-BE49-F238E27FC236}">
                <a16:creationId xmlns:a16="http://schemas.microsoft.com/office/drawing/2014/main" id="{7AB22CA8-97D4-DA62-B1C8-436FBA1B34AE}"/>
              </a:ext>
            </a:extLst>
          </p:cNvPr>
          <p:cNvSpPr>
            <a:spLocks noGrp="1"/>
          </p:cNvSpPr>
          <p:nvPr>
            <p:ph idx="1"/>
          </p:nvPr>
        </p:nvSpPr>
        <p:spPr>
          <a:xfrm>
            <a:off x="4414344" y="378344"/>
            <a:ext cx="7535918" cy="5486427"/>
          </a:xfrm>
        </p:spPr>
        <p:txBody>
          <a:bodyPr>
            <a:noAutofit/>
          </a:bodyPr>
          <a:lstStyle/>
          <a:p>
            <a:pPr algn="l"/>
            <a:r>
              <a:rPr lang="en-US" sz="3300" dirty="0">
                <a:solidFill>
                  <a:schemeClr val="bg1"/>
                </a:solidFill>
                <a:latin typeface="+mn-lt"/>
              </a:rPr>
              <a:t>The ‘</a:t>
            </a:r>
            <a:r>
              <a:rPr lang="en-US" sz="3300" b="1" dirty="0">
                <a:solidFill>
                  <a:srgbClr val="C00000"/>
                </a:solidFill>
                <a:latin typeface="+mn-lt"/>
              </a:rPr>
              <a:t>Big Three</a:t>
            </a:r>
            <a:r>
              <a:rPr lang="en-US" sz="3300" dirty="0">
                <a:solidFill>
                  <a:schemeClr val="bg1"/>
                </a:solidFill>
                <a:latin typeface="+mn-lt"/>
              </a:rPr>
              <a:t>’ (</a:t>
            </a:r>
            <a:r>
              <a:rPr lang="en-US" sz="3300" b="1" dirty="0">
                <a:solidFill>
                  <a:srgbClr val="C00000"/>
                </a:solidFill>
                <a:latin typeface="+mn-lt"/>
              </a:rPr>
              <a:t>malaria, TB, </a:t>
            </a:r>
            <a:r>
              <a:rPr lang="en-US" sz="3300" dirty="0">
                <a:solidFill>
                  <a:srgbClr val="C00000"/>
                </a:solidFill>
                <a:latin typeface="+mn-lt"/>
              </a:rPr>
              <a:t>and</a:t>
            </a:r>
            <a:r>
              <a:rPr lang="en-US" sz="3300" b="1" dirty="0">
                <a:solidFill>
                  <a:srgbClr val="C00000"/>
                </a:solidFill>
                <a:latin typeface="+mn-lt"/>
              </a:rPr>
              <a:t> HIV</a:t>
            </a:r>
            <a:r>
              <a:rPr lang="en-US" sz="3300" dirty="0">
                <a:solidFill>
                  <a:schemeClr val="bg1"/>
                </a:solidFill>
                <a:latin typeface="+mn-lt"/>
              </a:rPr>
              <a:t>) are the three top single infectious disease killers globally, accounting for &gt;2.7 million annual deaths.</a:t>
            </a:r>
          </a:p>
          <a:p>
            <a:pPr algn="l"/>
            <a:r>
              <a:rPr lang="en-US" sz="3300" dirty="0">
                <a:solidFill>
                  <a:schemeClr val="bg1"/>
                </a:solidFill>
                <a:latin typeface="+mn-lt"/>
              </a:rPr>
              <a:t>They disproportionately affect citizens of Low- and Middle-Income Countries (</a:t>
            </a:r>
            <a:r>
              <a:rPr lang="en-US" sz="3300" b="1" dirty="0">
                <a:solidFill>
                  <a:srgbClr val="C00000"/>
                </a:solidFill>
                <a:latin typeface="+mn-lt"/>
              </a:rPr>
              <a:t>LMICs</a:t>
            </a:r>
            <a:r>
              <a:rPr lang="en-US" sz="3300" dirty="0">
                <a:solidFill>
                  <a:schemeClr val="bg1"/>
                </a:solidFill>
                <a:latin typeface="+mn-lt"/>
              </a:rPr>
              <a:t>).</a:t>
            </a:r>
          </a:p>
          <a:p>
            <a:pPr algn="l"/>
            <a:r>
              <a:rPr lang="en-US" sz="3300" dirty="0">
                <a:solidFill>
                  <a:schemeClr val="bg1"/>
                </a:solidFill>
              </a:rPr>
              <a:t>They receive the bulk of US and international global health funding, including through </a:t>
            </a:r>
            <a:r>
              <a:rPr lang="en-US" sz="3300" b="1" dirty="0">
                <a:solidFill>
                  <a:srgbClr val="C00000"/>
                </a:solidFill>
              </a:rPr>
              <a:t>The Global Fund</a:t>
            </a:r>
            <a:r>
              <a:rPr lang="en-US" sz="3300" dirty="0">
                <a:solidFill>
                  <a:schemeClr val="bg1"/>
                </a:solidFill>
              </a:rPr>
              <a:t>, a Geneva-based non-profit to fight HIV, TB, and malaria, with a ~$5 billion annual budget.</a:t>
            </a:r>
            <a:endParaRPr lang="en-US" sz="3300" dirty="0"/>
          </a:p>
        </p:txBody>
      </p:sp>
    </p:spTree>
    <p:extLst>
      <p:ext uri="{BB962C8B-B14F-4D97-AF65-F5344CB8AC3E}">
        <p14:creationId xmlns:p14="http://schemas.microsoft.com/office/powerpoint/2010/main" val="2693864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5708D-009D-8B83-87B6-B6D25B13B779}"/>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6FBF8C15-5CC2-17A9-74F1-2D50DE82D73B}"/>
              </a:ext>
            </a:extLst>
          </p:cNvPr>
          <p:cNvSpPr txBox="1">
            <a:spLocks/>
          </p:cNvSpPr>
          <p:nvPr/>
        </p:nvSpPr>
        <p:spPr>
          <a:xfrm>
            <a:off x="764627" y="165791"/>
            <a:ext cx="8387255" cy="11395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500" dirty="0">
                <a:solidFill>
                  <a:schemeClr val="bg1"/>
                </a:solidFill>
                <a:latin typeface="+mj-lt"/>
              </a:rPr>
              <a:t>Neglected Tropical Diseases (NTDs).</a:t>
            </a:r>
          </a:p>
        </p:txBody>
      </p:sp>
      <p:sp>
        <p:nvSpPr>
          <p:cNvPr id="7" name="TextBox 6">
            <a:extLst>
              <a:ext uri="{FF2B5EF4-FFF2-40B4-BE49-F238E27FC236}">
                <a16:creationId xmlns:a16="http://schemas.microsoft.com/office/drawing/2014/main" id="{5247D999-E95F-35D2-1F54-B980A54669CD}"/>
              </a:ext>
            </a:extLst>
          </p:cNvPr>
          <p:cNvSpPr txBox="1"/>
          <p:nvPr/>
        </p:nvSpPr>
        <p:spPr>
          <a:xfrm>
            <a:off x="575441" y="1079035"/>
            <a:ext cx="11390586" cy="2400657"/>
          </a:xfrm>
          <a:prstGeom prst="rect">
            <a:avLst/>
          </a:prstGeom>
          <a:noFill/>
        </p:spPr>
        <p:txBody>
          <a:bodyPr wrap="square">
            <a:spAutoFit/>
          </a:bodyPr>
          <a:lstStyle/>
          <a:p>
            <a:pPr marL="285750" indent="-285750">
              <a:buFont typeface="Arial" panose="020B0604020202020204" pitchFamily="34" charset="0"/>
              <a:buChar char="•"/>
            </a:pPr>
            <a:r>
              <a:rPr lang="en-US" sz="3000" b="1" i="0" u="none" strike="noStrike" dirty="0">
                <a:solidFill>
                  <a:srgbClr val="C00000"/>
                </a:solidFill>
                <a:effectLst/>
                <a:latin typeface="Calibri" panose="020F0502020204030204" pitchFamily="34" charset="0"/>
                <a:cs typeface="Calibri" panose="020F0502020204030204" pitchFamily="34" charset="0"/>
              </a:rPr>
              <a:t>NTDs </a:t>
            </a:r>
            <a:r>
              <a:rPr lang="en-US" sz="3000" b="0" i="0" u="none" strike="noStrike" dirty="0">
                <a:solidFill>
                  <a:schemeClr val="bg1"/>
                </a:solidFill>
                <a:effectLst/>
                <a:latin typeface="Calibri" panose="020F0502020204030204" pitchFamily="34" charset="0"/>
                <a:cs typeface="Calibri" panose="020F0502020204030204" pitchFamily="34" charset="0"/>
              </a:rPr>
              <a:t>are </a:t>
            </a:r>
            <a:r>
              <a:rPr lang="en-US" sz="3000" dirty="0">
                <a:solidFill>
                  <a:schemeClr val="bg1"/>
                </a:solidFill>
                <a:latin typeface="Calibri" panose="020F0502020204030204" pitchFamily="34" charset="0"/>
                <a:cs typeface="Calibri" panose="020F0502020204030204" pitchFamily="34" charset="0"/>
              </a:rPr>
              <a:t>diseases </a:t>
            </a:r>
            <a:r>
              <a:rPr lang="en-US" sz="3000" b="0" i="0" u="none" strike="noStrike" dirty="0">
                <a:solidFill>
                  <a:schemeClr val="bg1"/>
                </a:solidFill>
                <a:effectLst/>
                <a:latin typeface="Calibri" panose="020F0502020204030204" pitchFamily="34" charset="0"/>
                <a:cs typeface="Calibri" panose="020F0502020204030204" pitchFamily="34" charset="0"/>
              </a:rPr>
              <a:t>mainly prevalent among impoverished communities in tropical areas (though some have a larger geographical distribution</a:t>
            </a:r>
            <a:r>
              <a:rPr lang="en-US" sz="3000" dirty="0">
                <a:solidFill>
                  <a:schemeClr val="bg1"/>
                </a:solidFill>
                <a:latin typeface="Calibri" panose="020F0502020204030204" pitchFamily="34" charset="0"/>
                <a:cs typeface="Calibri" panose="020F0502020204030204" pitchFamily="34" charset="0"/>
              </a:rPr>
              <a:t>) which are </a:t>
            </a:r>
            <a:r>
              <a:rPr lang="en-US" sz="3000" b="1" dirty="0">
                <a:solidFill>
                  <a:srgbClr val="C00000"/>
                </a:solidFill>
                <a:latin typeface="Calibri" panose="020F0502020204030204" pitchFamily="34" charset="0"/>
                <a:cs typeface="Calibri" panose="020F0502020204030204" pitchFamily="34" charset="0"/>
              </a:rPr>
              <a:t>under-resourced as compared to the Big Three</a:t>
            </a:r>
            <a:r>
              <a:rPr lang="en-US" sz="3000" dirty="0">
                <a:solidFill>
                  <a:schemeClr val="bg1"/>
                </a:solidFill>
                <a:latin typeface="Calibri" panose="020F0502020204030204" pitchFamily="34" charset="0"/>
                <a:cs typeface="Calibri" panose="020F0502020204030204" pitchFamily="34" charset="0"/>
              </a:rPr>
              <a:t>.</a:t>
            </a:r>
            <a:endParaRPr lang="en-US" sz="3000" b="0" i="0" u="none" strike="noStrike" dirty="0">
              <a:solidFill>
                <a:schemeClr val="bg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000" b="0" i="0" u="none" strike="noStrike" dirty="0">
                <a:solidFill>
                  <a:schemeClr val="bg1"/>
                </a:solidFill>
                <a:effectLst/>
                <a:latin typeface="Calibri" panose="020F0502020204030204" pitchFamily="34" charset="0"/>
                <a:cs typeface="Calibri" panose="020F0502020204030204" pitchFamily="34" charset="0"/>
              </a:rPr>
              <a:t>NTDs affect more than 1 billion people globa</a:t>
            </a:r>
            <a:r>
              <a:rPr lang="en-US" sz="3000" dirty="0">
                <a:solidFill>
                  <a:schemeClr val="bg1"/>
                </a:solidFill>
                <a:latin typeface="Calibri" panose="020F0502020204030204" pitchFamily="34" charset="0"/>
                <a:cs typeface="Calibri" panose="020F0502020204030204" pitchFamily="34" charset="0"/>
              </a:rPr>
              <a:t>lly</a:t>
            </a:r>
          </a:p>
          <a:p>
            <a:pPr marL="285750" indent="-285750">
              <a:buFont typeface="Arial" panose="020B0604020202020204" pitchFamily="34" charset="0"/>
              <a:buChar char="•"/>
            </a:pPr>
            <a:r>
              <a:rPr lang="en-US" sz="3000" b="1" dirty="0">
                <a:solidFill>
                  <a:srgbClr val="C00000"/>
                </a:solidFill>
                <a:latin typeface="Calibri" panose="020F0502020204030204" pitchFamily="34" charset="0"/>
                <a:cs typeface="Calibri" panose="020F0502020204030204" pitchFamily="34" charset="0"/>
              </a:rPr>
              <a:t>WHO recognizes 21 NTDs</a:t>
            </a:r>
            <a:r>
              <a:rPr lang="en-US" sz="3000" dirty="0">
                <a:solidFill>
                  <a:schemeClr val="bg1"/>
                </a:solidFill>
                <a:latin typeface="Calibri" panose="020F0502020204030204" pitchFamily="34" charset="0"/>
                <a:cs typeface="Calibri" panose="020F0502020204030204" pitchFamily="34" charset="0"/>
              </a:rPr>
              <a:t>: </a:t>
            </a:r>
          </a:p>
        </p:txBody>
      </p:sp>
      <p:sp>
        <p:nvSpPr>
          <p:cNvPr id="13" name="TextBox 12">
            <a:extLst>
              <a:ext uri="{FF2B5EF4-FFF2-40B4-BE49-F238E27FC236}">
                <a16:creationId xmlns:a16="http://schemas.microsoft.com/office/drawing/2014/main" id="{E7E18DA1-C22A-E590-2622-F14881A7131B}"/>
              </a:ext>
            </a:extLst>
          </p:cNvPr>
          <p:cNvSpPr txBox="1"/>
          <p:nvPr/>
        </p:nvSpPr>
        <p:spPr>
          <a:xfrm>
            <a:off x="575441" y="3520202"/>
            <a:ext cx="10870325" cy="3139321"/>
          </a:xfrm>
          <a:prstGeom prst="rect">
            <a:avLst/>
          </a:prstGeom>
          <a:noFill/>
        </p:spPr>
        <p:txBody>
          <a:bodyPr wrap="square" numCol="3">
            <a:spAutoFit/>
          </a:bodyPr>
          <a:lstStyle/>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Buruli ulcer</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Chagas disease</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dengue and chikungunya</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Dracunculiasis</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echinococcosis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foodborne </a:t>
            </a:r>
            <a:r>
              <a:rPr lang="en-US" sz="2200" b="0" i="0" u="none" strike="noStrike" dirty="0" err="1">
                <a:solidFill>
                  <a:schemeClr val="bg1"/>
                </a:solidFill>
                <a:effectLst/>
                <a:latin typeface="Calibri" panose="020F0502020204030204" pitchFamily="34" charset="0"/>
                <a:cs typeface="Calibri" panose="020F0502020204030204" pitchFamily="34" charset="0"/>
              </a:rPr>
              <a:t>trematodiases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human African trypanosomiasis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dirty="0">
                <a:solidFill>
                  <a:schemeClr val="bg1"/>
                </a:solidFill>
                <a:latin typeface="Calibri" panose="020F0502020204030204" pitchFamily="34" charset="0"/>
                <a:cs typeface="Calibri" panose="020F0502020204030204" pitchFamily="34" charset="0"/>
              </a:rPr>
              <a:t>l</a:t>
            </a:r>
            <a:r>
              <a:rPr lang="en-US" sz="2200" b="0" i="0" u="none" strike="noStrike" dirty="0">
                <a:solidFill>
                  <a:schemeClr val="bg1"/>
                </a:solidFill>
                <a:effectLst/>
                <a:latin typeface="Calibri" panose="020F0502020204030204" pitchFamily="34" charset="0"/>
                <a:cs typeface="Calibri" panose="020F0502020204030204" pitchFamily="34" charset="0"/>
              </a:rPr>
              <a:t>eishmaniasis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dirty="0">
                <a:solidFill>
                  <a:schemeClr val="bg1"/>
                </a:solidFill>
                <a:latin typeface="Calibri" panose="020F0502020204030204" pitchFamily="34" charset="0"/>
                <a:cs typeface="Calibri" panose="020F0502020204030204" pitchFamily="34" charset="0"/>
              </a:rPr>
              <a:t>l</a:t>
            </a:r>
            <a:r>
              <a:rPr lang="en-US" sz="2200" b="0" i="0" u="none" strike="noStrike" dirty="0">
                <a:solidFill>
                  <a:schemeClr val="bg1"/>
                </a:solidFill>
                <a:effectLst/>
                <a:latin typeface="Calibri" panose="020F0502020204030204" pitchFamily="34" charset="0"/>
                <a:cs typeface="Calibri" panose="020F0502020204030204" pitchFamily="34" charset="0"/>
              </a:rPr>
              <a:t>eprosy</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lymphatic filariasis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mycetoma, chromoblastomycosis</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a:t>
            </a:r>
            <a:r>
              <a:rPr lang="en-US" sz="2200" b="0" i="0" u="none" strike="noStrike" dirty="0" err="1">
                <a:solidFill>
                  <a:schemeClr val="bg1"/>
                </a:solidFill>
                <a:effectLst/>
                <a:latin typeface="Calibri" panose="020F0502020204030204" pitchFamily="34" charset="0"/>
                <a:cs typeface="Calibri" panose="020F0502020204030204" pitchFamily="34" charset="0"/>
              </a:rPr>
              <a:t>noma</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onchocerciasis</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rabies</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scabies, </a:t>
            </a:r>
            <a:r>
              <a:rPr lang="en-US" sz="2200" b="0" i="0" u="none" strike="noStrike" dirty="0" err="1">
                <a:solidFill>
                  <a:schemeClr val="bg1"/>
                </a:solidFill>
                <a:effectLst/>
                <a:latin typeface="Calibri" panose="020F0502020204030204" pitchFamily="34" charset="0"/>
                <a:cs typeface="Calibri" panose="020F0502020204030204" pitchFamily="34" charset="0"/>
              </a:rPr>
              <a:t>ectoparasitoses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dirty="0">
                <a:solidFill>
                  <a:schemeClr val="bg1"/>
                </a:solidFill>
                <a:latin typeface="Calibri" panose="020F0502020204030204" pitchFamily="34" charset="0"/>
                <a:cs typeface="Calibri" panose="020F0502020204030204" pitchFamily="34" charset="0"/>
              </a:rPr>
              <a:t> s</a:t>
            </a:r>
            <a:r>
              <a:rPr lang="en-US" sz="2200" b="0" i="0" u="none" strike="noStrike" dirty="0">
                <a:solidFill>
                  <a:schemeClr val="bg1"/>
                </a:solidFill>
                <a:effectLst/>
                <a:latin typeface="Calibri" panose="020F0502020204030204" pitchFamily="34" charset="0"/>
                <a:cs typeface="Calibri" panose="020F0502020204030204" pitchFamily="34" charset="0"/>
              </a:rPr>
              <a:t>chistosomiasis</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soil-transmitted helminthiases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snakebite envenoming</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taeniasis/cysticercosis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trachoma</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yaws</a:t>
            </a:r>
            <a:endParaRPr lang="en-US" sz="2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9796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world with orange and white text&#10;&#10;Description automatically generated">
            <a:extLst>
              <a:ext uri="{FF2B5EF4-FFF2-40B4-BE49-F238E27FC236}">
                <a16:creationId xmlns:a16="http://schemas.microsoft.com/office/drawing/2014/main" id="{558D354A-5B83-A030-BFEA-D70FF0E448C3}"/>
              </a:ext>
            </a:extLst>
          </p:cNvPr>
          <p:cNvPicPr>
            <a:picLocks noGrp="1" noChangeAspect="1"/>
          </p:cNvPicPr>
          <p:nvPr>
            <p:ph idx="1"/>
          </p:nvPr>
        </p:nvPicPr>
        <p:blipFill>
          <a:blip r:embed="rId3"/>
          <a:srcRect b="18764"/>
          <a:stretch/>
        </p:blipFill>
        <p:spPr>
          <a:xfrm>
            <a:off x="1989800" y="15767"/>
            <a:ext cx="9730496" cy="6842233"/>
          </a:xfrm>
        </p:spPr>
      </p:pic>
      <p:sp>
        <p:nvSpPr>
          <p:cNvPr id="7" name="TextBox 6">
            <a:extLst>
              <a:ext uri="{FF2B5EF4-FFF2-40B4-BE49-F238E27FC236}">
                <a16:creationId xmlns:a16="http://schemas.microsoft.com/office/drawing/2014/main" id="{0CEC14B2-7BAB-C830-E620-2EA5E5B20B0D}"/>
              </a:ext>
            </a:extLst>
          </p:cNvPr>
          <p:cNvSpPr txBox="1"/>
          <p:nvPr/>
        </p:nvSpPr>
        <p:spPr>
          <a:xfrm>
            <a:off x="191900" y="4658711"/>
            <a:ext cx="3595799" cy="1692771"/>
          </a:xfrm>
          <a:prstGeom prst="rect">
            <a:avLst/>
          </a:prstGeom>
          <a:noFill/>
        </p:spPr>
        <p:txBody>
          <a:bodyPr wrap="square">
            <a:spAutoFit/>
          </a:bodyPr>
          <a:lstStyle/>
          <a:p>
            <a:pPr algn="l"/>
            <a:r>
              <a:rPr lang="en-US" sz="2600" dirty="0">
                <a:solidFill>
                  <a:schemeClr val="bg1"/>
                </a:solidFill>
                <a:latin typeface="+mn-lt"/>
              </a:rPr>
              <a:t>NTDs disproportionately affect citizens of Low- and Middle-Income Countries (</a:t>
            </a:r>
            <a:r>
              <a:rPr lang="en-US" sz="2600" b="1" dirty="0">
                <a:solidFill>
                  <a:srgbClr val="C00000"/>
                </a:solidFill>
                <a:latin typeface="+mn-lt"/>
              </a:rPr>
              <a:t>LMICs</a:t>
            </a:r>
            <a:r>
              <a:rPr lang="en-US" sz="2600" dirty="0">
                <a:solidFill>
                  <a:schemeClr val="bg1"/>
                </a:solidFill>
                <a:latin typeface="+mn-lt"/>
              </a:rPr>
              <a:t>).</a:t>
            </a:r>
          </a:p>
        </p:txBody>
      </p:sp>
    </p:spTree>
    <p:extLst>
      <p:ext uri="{BB962C8B-B14F-4D97-AF65-F5344CB8AC3E}">
        <p14:creationId xmlns:p14="http://schemas.microsoft.com/office/powerpoint/2010/main" val="3699536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6C9F-F1F0-D839-BAE9-918C929461BC}"/>
            </a:ext>
          </a:extLst>
        </p:cNvPr>
        <p:cNvGrpSpPr/>
        <p:nvPr/>
      </p:nvGrpSpPr>
      <p:grpSpPr>
        <a:xfrm>
          <a:off x="0" y="0"/>
          <a:ext cx="0" cy="0"/>
          <a:chOff x="0" y="0"/>
          <a:chExt cx="0" cy="0"/>
        </a:xfrm>
      </p:grpSpPr>
      <p:pic>
        <p:nvPicPr>
          <p:cNvPr id="8" name="Content Placeholder 7" descr="A graph showing the number of diseased patients&#10;&#10;Description automatically generated with medium confidence">
            <a:extLst>
              <a:ext uri="{FF2B5EF4-FFF2-40B4-BE49-F238E27FC236}">
                <a16:creationId xmlns:a16="http://schemas.microsoft.com/office/drawing/2014/main" id="{A5917AC7-2834-295B-50C2-84454AA178D8}"/>
              </a:ext>
            </a:extLst>
          </p:cNvPr>
          <p:cNvPicPr>
            <a:picLocks noGrp="1" noChangeAspect="1"/>
          </p:cNvPicPr>
          <p:nvPr>
            <p:ph idx="1"/>
          </p:nvPr>
        </p:nvPicPr>
        <p:blipFill>
          <a:blip r:embed="rId3"/>
          <a:stretch>
            <a:fillRect/>
          </a:stretch>
        </p:blipFill>
        <p:spPr>
          <a:xfrm>
            <a:off x="1453054" y="1349021"/>
            <a:ext cx="8967953" cy="5249533"/>
          </a:xfrm>
        </p:spPr>
      </p:pic>
      <p:sp>
        <p:nvSpPr>
          <p:cNvPr id="9" name="TextBox 8">
            <a:extLst>
              <a:ext uri="{FF2B5EF4-FFF2-40B4-BE49-F238E27FC236}">
                <a16:creationId xmlns:a16="http://schemas.microsoft.com/office/drawing/2014/main" id="{68EA7F59-8121-2FB9-89A9-BF16FEB6A7D9}"/>
              </a:ext>
            </a:extLst>
          </p:cNvPr>
          <p:cNvSpPr txBox="1"/>
          <p:nvPr/>
        </p:nvSpPr>
        <p:spPr>
          <a:xfrm>
            <a:off x="9149255" y="6488668"/>
            <a:ext cx="3042745" cy="369332"/>
          </a:xfrm>
          <a:prstGeom prst="rect">
            <a:avLst/>
          </a:prstGeom>
          <a:noFill/>
        </p:spPr>
        <p:txBody>
          <a:bodyPr wrap="square" rtlCol="0">
            <a:spAutoFit/>
          </a:bodyPr>
          <a:lstStyle/>
          <a:p>
            <a:r>
              <a:rPr lang="en-US" dirty="0">
                <a:solidFill>
                  <a:schemeClr val="bg1"/>
                </a:solidFill>
              </a:rPr>
              <a:t>Head et al. 2020. </a:t>
            </a:r>
            <a:r>
              <a:rPr lang="en-US" i="1" dirty="0">
                <a:solidFill>
                  <a:schemeClr val="bg1"/>
                </a:solidFill>
              </a:rPr>
              <a:t>The Lancet.</a:t>
            </a:r>
            <a:endParaRPr lang="en-US" dirty="0">
              <a:solidFill>
                <a:schemeClr val="bg1"/>
              </a:solidFill>
            </a:endParaRPr>
          </a:p>
        </p:txBody>
      </p:sp>
      <p:sp>
        <p:nvSpPr>
          <p:cNvPr id="11" name="TextBox 10">
            <a:extLst>
              <a:ext uri="{FF2B5EF4-FFF2-40B4-BE49-F238E27FC236}">
                <a16:creationId xmlns:a16="http://schemas.microsoft.com/office/drawing/2014/main" id="{03DF4374-50DA-DC53-2BDB-D1DD8A5C1B21}"/>
              </a:ext>
            </a:extLst>
          </p:cNvPr>
          <p:cNvSpPr txBox="1"/>
          <p:nvPr/>
        </p:nvSpPr>
        <p:spPr>
          <a:xfrm>
            <a:off x="32843" y="5331779"/>
            <a:ext cx="1420211" cy="1477328"/>
          </a:xfrm>
          <a:prstGeom prst="rect">
            <a:avLst/>
          </a:prstGeom>
          <a:noFill/>
        </p:spPr>
        <p:txBody>
          <a:bodyPr wrap="square">
            <a:spAutoFit/>
          </a:bodyPr>
          <a:lstStyle/>
          <a:p>
            <a:r>
              <a:rPr lang="en-US" b="0" i="1" u="none" strike="noStrike" dirty="0">
                <a:solidFill>
                  <a:srgbClr val="040C28"/>
                </a:solidFill>
                <a:effectLst/>
                <a:latin typeface="Google Sans"/>
              </a:rPr>
              <a:t>1 DALY = the loss of the equivalent of one year of full health</a:t>
            </a:r>
            <a:r>
              <a:rPr lang="en-US" b="0" i="1" u="none" strike="noStrike" dirty="0">
                <a:solidFill>
                  <a:srgbClr val="1F1F1F"/>
                </a:solidFill>
                <a:effectLst/>
                <a:latin typeface="Google Sans"/>
              </a:rPr>
              <a:t> </a:t>
            </a:r>
            <a:endParaRPr lang="en-US" i="1" dirty="0"/>
          </a:p>
        </p:txBody>
      </p:sp>
      <p:sp>
        <p:nvSpPr>
          <p:cNvPr id="12" name="Content Placeholder 2">
            <a:extLst>
              <a:ext uri="{FF2B5EF4-FFF2-40B4-BE49-F238E27FC236}">
                <a16:creationId xmlns:a16="http://schemas.microsoft.com/office/drawing/2014/main" id="{F3E119D2-DCD3-0C06-77F1-106FA6D424E0}"/>
              </a:ext>
            </a:extLst>
          </p:cNvPr>
          <p:cNvSpPr txBox="1">
            <a:spLocks/>
          </p:cNvSpPr>
          <p:nvPr/>
        </p:nvSpPr>
        <p:spPr>
          <a:xfrm>
            <a:off x="764627" y="165790"/>
            <a:ext cx="10662745" cy="54864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solidFill>
                  <a:schemeClr val="bg1"/>
                </a:solidFill>
              </a:rPr>
              <a:t>The funding dominance of the ‘</a:t>
            </a:r>
            <a:r>
              <a:rPr lang="en-US" sz="3300" b="1" dirty="0">
                <a:solidFill>
                  <a:srgbClr val="C00000"/>
                </a:solidFill>
              </a:rPr>
              <a:t>Big Three</a:t>
            </a:r>
            <a:r>
              <a:rPr lang="en-US" sz="3300" dirty="0">
                <a:solidFill>
                  <a:schemeClr val="bg1"/>
                </a:solidFill>
              </a:rPr>
              <a:t>’ means that </a:t>
            </a:r>
            <a:r>
              <a:rPr lang="en-US" sz="3300" b="1" dirty="0">
                <a:solidFill>
                  <a:srgbClr val="C00000"/>
                </a:solidFill>
              </a:rPr>
              <a:t>many </a:t>
            </a:r>
            <a:r>
              <a:rPr lang="en-US" sz="3300" dirty="0">
                <a:solidFill>
                  <a:schemeClr val="bg1"/>
                </a:solidFill>
              </a:rPr>
              <a:t>high burden infectious diseases are </a:t>
            </a:r>
            <a:r>
              <a:rPr lang="en-US" sz="3300" b="1" dirty="0">
                <a:solidFill>
                  <a:srgbClr val="C00000"/>
                </a:solidFill>
              </a:rPr>
              <a:t>neglected</a:t>
            </a:r>
            <a:r>
              <a:rPr lang="en-US" sz="3300" dirty="0">
                <a:solidFill>
                  <a:schemeClr val="bg1"/>
                </a:solidFill>
              </a:rPr>
              <a:t> every year.</a:t>
            </a:r>
          </a:p>
        </p:txBody>
      </p:sp>
    </p:spTree>
    <p:extLst>
      <p:ext uri="{BB962C8B-B14F-4D97-AF65-F5344CB8AC3E}">
        <p14:creationId xmlns:p14="http://schemas.microsoft.com/office/powerpoint/2010/main" val="133590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EB9D2-4D3F-E3F6-8A71-669CB3E85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60738-8296-F500-9E81-A8E2F9FAA625}"/>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D8551EF5-0AE8-A5E0-C9E8-0C80AE91CB8A}"/>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introduce global health</a:t>
            </a:r>
          </a:p>
          <a:p>
            <a:r>
              <a:rPr lang="en-US" sz="3200" dirty="0">
                <a:solidFill>
                  <a:schemeClr val="bg1"/>
                </a:solidFill>
                <a:highlight>
                  <a:srgbClr val="FFFF00"/>
                </a:highlight>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Tree>
    <p:extLst>
      <p:ext uri="{BB962C8B-B14F-4D97-AF65-F5344CB8AC3E}">
        <p14:creationId xmlns:p14="http://schemas.microsoft.com/office/powerpoint/2010/main" val="747476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31C45-8660-CE45-363A-DA04BD828225}"/>
              </a:ext>
            </a:extLst>
          </p:cNvPr>
          <p:cNvPicPr>
            <a:picLocks noChangeAspect="1"/>
          </p:cNvPicPr>
          <p:nvPr/>
        </p:nvPicPr>
        <p:blipFill>
          <a:blip r:embed="rId3"/>
          <a:stretch>
            <a:fillRect/>
          </a:stretch>
        </p:blipFill>
        <p:spPr>
          <a:xfrm>
            <a:off x="7171202" y="1767579"/>
            <a:ext cx="4660014" cy="4824838"/>
          </a:xfrm>
          <a:prstGeom prst="rect">
            <a:avLst/>
          </a:prstGeom>
        </p:spPr>
      </p:pic>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endParaRPr lang="en-US" sz="2600" dirty="0">
              <a:solidFill>
                <a:schemeClr val="bg1"/>
              </a:solidFill>
            </a:endParaRPr>
          </a:p>
          <a:p>
            <a:pPr>
              <a:buFontTx/>
              <a:buChar char="-"/>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sp>
        <p:nvSpPr>
          <p:cNvPr id="9" name="Title 1">
            <a:extLst>
              <a:ext uri="{FF2B5EF4-FFF2-40B4-BE49-F238E27FC236}">
                <a16:creationId xmlns:a16="http://schemas.microsoft.com/office/drawing/2014/main" id="{2719E0EF-F5B1-EBF0-653F-F11AE86BBFC9}"/>
              </a:ext>
            </a:extLst>
          </p:cNvPr>
          <p:cNvSpPr txBox="1">
            <a:spLocks/>
          </p:cNvSpPr>
          <p:nvPr/>
        </p:nvSpPr>
        <p:spPr>
          <a:xfrm>
            <a:off x="2904962" y="265583"/>
            <a:ext cx="677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causes disease? </a:t>
            </a:r>
            <a:r>
              <a:rPr lang="en-US" sz="3500" i="1" dirty="0">
                <a:solidFill>
                  <a:schemeClr val="bg1"/>
                </a:solidFill>
                <a:latin typeface="Calibri" panose="020F0502020204030204" pitchFamily="34" charset="0"/>
                <a:cs typeface="Calibri" panose="020F0502020204030204" pitchFamily="34" charset="0"/>
              </a:rPr>
              <a:t>Perspectives through the ages</a:t>
            </a:r>
          </a:p>
        </p:txBody>
      </p:sp>
    </p:spTree>
    <p:extLst>
      <p:ext uri="{BB962C8B-B14F-4D97-AF65-F5344CB8AC3E}">
        <p14:creationId xmlns:p14="http://schemas.microsoft.com/office/powerpoint/2010/main" val="473337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 Popularized by Florence </a:t>
            </a:r>
            <a:r>
              <a:rPr lang="en-US" sz="2600" dirty="0" err="1">
                <a:solidFill>
                  <a:schemeClr val="bg1"/>
                </a:solidFill>
              </a:rPr>
              <a:t>Nightengale</a:t>
            </a:r>
            <a:endParaRPr lang="en-US" sz="2600" dirty="0">
              <a:solidFill>
                <a:schemeClr val="bg1"/>
              </a:solidFill>
            </a:endParaRPr>
          </a:p>
          <a:p>
            <a:pPr marL="971550" lvl="1" indent="-514350">
              <a:buAutoNum type="arabicPeriod"/>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pic>
        <p:nvPicPr>
          <p:cNvPr id="6" name="Picture 5">
            <a:extLst>
              <a:ext uri="{FF2B5EF4-FFF2-40B4-BE49-F238E27FC236}">
                <a16:creationId xmlns:a16="http://schemas.microsoft.com/office/drawing/2014/main" id="{13E20D61-3298-5BB7-1608-CF7B7E46BEC2}"/>
              </a:ext>
            </a:extLst>
          </p:cNvPr>
          <p:cNvPicPr>
            <a:picLocks noChangeAspect="1"/>
          </p:cNvPicPr>
          <p:nvPr/>
        </p:nvPicPr>
        <p:blipFill>
          <a:blip r:embed="rId3"/>
          <a:stretch>
            <a:fillRect/>
          </a:stretch>
        </p:blipFill>
        <p:spPr>
          <a:xfrm>
            <a:off x="7338621" y="3260945"/>
            <a:ext cx="4325176" cy="3247293"/>
          </a:xfrm>
          <a:prstGeom prst="rect">
            <a:avLst/>
          </a:prstGeom>
        </p:spPr>
      </p:pic>
      <p:sp>
        <p:nvSpPr>
          <p:cNvPr id="2" name="Title 1">
            <a:extLst>
              <a:ext uri="{FF2B5EF4-FFF2-40B4-BE49-F238E27FC236}">
                <a16:creationId xmlns:a16="http://schemas.microsoft.com/office/drawing/2014/main" id="{3018CE4E-9558-0FD2-EB1C-F9818CB420CF}"/>
              </a:ext>
            </a:extLst>
          </p:cNvPr>
          <p:cNvSpPr txBox="1">
            <a:spLocks/>
          </p:cNvSpPr>
          <p:nvPr/>
        </p:nvSpPr>
        <p:spPr>
          <a:xfrm>
            <a:off x="2904962" y="265583"/>
            <a:ext cx="677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causes disease? </a:t>
            </a:r>
            <a:r>
              <a:rPr lang="en-US" sz="3500" i="1" dirty="0">
                <a:solidFill>
                  <a:schemeClr val="bg1"/>
                </a:solidFill>
                <a:latin typeface="Calibri" panose="020F0502020204030204" pitchFamily="34" charset="0"/>
                <a:cs typeface="Calibri" panose="020F0502020204030204" pitchFamily="34" charset="0"/>
              </a:rPr>
              <a:t>Perspectives through the ages</a:t>
            </a:r>
          </a:p>
        </p:txBody>
      </p:sp>
    </p:spTree>
    <p:extLst>
      <p:ext uri="{BB962C8B-B14F-4D97-AF65-F5344CB8AC3E}">
        <p14:creationId xmlns:p14="http://schemas.microsoft.com/office/powerpoint/2010/main" val="216153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a:t>
            </a:r>
          </a:p>
          <a:p>
            <a:pPr lvl="2"/>
            <a:r>
              <a:rPr lang="en-US" sz="2200" dirty="0">
                <a:solidFill>
                  <a:schemeClr val="bg1"/>
                </a:solidFill>
              </a:rPr>
              <a:t>Popularized by Florence </a:t>
            </a:r>
            <a:r>
              <a:rPr lang="en-US" sz="2200" dirty="0" err="1">
                <a:solidFill>
                  <a:schemeClr val="bg1"/>
                </a:solidFill>
              </a:rPr>
              <a:t>Nightengale</a:t>
            </a:r>
            <a:endParaRPr lang="en-US" sz="2200" dirty="0">
              <a:solidFill>
                <a:schemeClr val="bg1"/>
              </a:solidFill>
            </a:endParaRPr>
          </a:p>
          <a:p>
            <a:pPr marL="971550" lvl="1" indent="-514350">
              <a:buAutoNum type="arabicPeriod"/>
            </a:pPr>
            <a:r>
              <a:rPr lang="en-US" sz="2600" b="1" u="sng" dirty="0">
                <a:solidFill>
                  <a:schemeClr val="bg1"/>
                </a:solidFill>
              </a:rPr>
              <a:t>Germ Theory of Disease:</a:t>
            </a:r>
            <a:r>
              <a:rPr lang="en-US" sz="2600" dirty="0">
                <a:solidFill>
                  <a:schemeClr val="bg1"/>
                </a:solidFill>
              </a:rPr>
              <a:t> Idea that disease results from germs</a:t>
            </a:r>
          </a:p>
          <a:p>
            <a:pPr lvl="2"/>
            <a:r>
              <a:rPr lang="en-US" sz="2200" dirty="0">
                <a:solidFill>
                  <a:schemeClr val="bg1"/>
                </a:solidFill>
              </a:rPr>
              <a:t>Leuwenhoek’s microscope (1675)</a:t>
            </a:r>
          </a:p>
          <a:p>
            <a:pPr lvl="2"/>
            <a:r>
              <a:rPr lang="en-US" sz="2200" dirty="0">
                <a:solidFill>
                  <a:schemeClr val="bg1"/>
                </a:solidFill>
              </a:rPr>
              <a:t>Koch’s postulates (1890)</a:t>
            </a:r>
          </a:p>
          <a:p>
            <a:pPr marL="971550" lvl="1" indent="-514350">
              <a:buAutoNum type="arabicPeriod"/>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pic>
        <p:nvPicPr>
          <p:cNvPr id="18434" name="Picture 2">
            <a:extLst>
              <a:ext uri="{FF2B5EF4-FFF2-40B4-BE49-F238E27FC236}">
                <a16:creationId xmlns:a16="http://schemas.microsoft.com/office/drawing/2014/main" id="{B123F0BC-F56B-7C5D-7A5B-4C61C7C13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67"/>
          <a:stretch/>
        </p:blipFill>
        <p:spPr bwMode="auto">
          <a:xfrm>
            <a:off x="7856376" y="1570340"/>
            <a:ext cx="3974840" cy="52876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AF30DD-6284-B7D5-93E4-58F8B6F0657E}"/>
              </a:ext>
            </a:extLst>
          </p:cNvPr>
          <p:cNvSpPr txBox="1">
            <a:spLocks/>
          </p:cNvSpPr>
          <p:nvPr/>
        </p:nvSpPr>
        <p:spPr>
          <a:xfrm>
            <a:off x="2904962" y="265583"/>
            <a:ext cx="677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causes disease? </a:t>
            </a:r>
            <a:r>
              <a:rPr lang="en-US" sz="3500" i="1" dirty="0">
                <a:solidFill>
                  <a:schemeClr val="bg1"/>
                </a:solidFill>
                <a:latin typeface="Calibri" panose="020F0502020204030204" pitchFamily="34" charset="0"/>
                <a:cs typeface="Calibri" panose="020F0502020204030204" pitchFamily="34" charset="0"/>
              </a:rPr>
              <a:t>Perspectives through the ages</a:t>
            </a:r>
          </a:p>
        </p:txBody>
      </p:sp>
    </p:spTree>
    <p:extLst>
      <p:ext uri="{BB962C8B-B14F-4D97-AF65-F5344CB8AC3E}">
        <p14:creationId xmlns:p14="http://schemas.microsoft.com/office/powerpoint/2010/main" val="2309850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a:t>
            </a:r>
          </a:p>
          <a:p>
            <a:pPr lvl="2"/>
            <a:r>
              <a:rPr lang="en-US" sz="2200" dirty="0">
                <a:solidFill>
                  <a:schemeClr val="bg1"/>
                </a:solidFill>
              </a:rPr>
              <a:t>Popularized by Florence </a:t>
            </a:r>
            <a:r>
              <a:rPr lang="en-US" sz="2200" dirty="0" err="1">
                <a:solidFill>
                  <a:schemeClr val="bg1"/>
                </a:solidFill>
              </a:rPr>
              <a:t>Nightengale</a:t>
            </a:r>
            <a:endParaRPr lang="en-US" sz="2200" dirty="0">
              <a:solidFill>
                <a:schemeClr val="bg1"/>
              </a:solidFill>
            </a:endParaRPr>
          </a:p>
          <a:p>
            <a:pPr marL="971550" lvl="1" indent="-514350">
              <a:buAutoNum type="arabicPeriod"/>
            </a:pPr>
            <a:r>
              <a:rPr lang="en-US" sz="2600" b="1" u="sng" dirty="0">
                <a:solidFill>
                  <a:schemeClr val="bg1"/>
                </a:solidFill>
              </a:rPr>
              <a:t>Germ Theory of Disease:</a:t>
            </a:r>
            <a:r>
              <a:rPr lang="en-US" sz="2600" dirty="0">
                <a:solidFill>
                  <a:schemeClr val="bg1"/>
                </a:solidFill>
              </a:rPr>
              <a:t> Idea that disease results from germs</a:t>
            </a:r>
          </a:p>
          <a:p>
            <a:pPr lvl="2"/>
            <a:r>
              <a:rPr lang="en-US" sz="2200" dirty="0">
                <a:solidFill>
                  <a:schemeClr val="bg1"/>
                </a:solidFill>
              </a:rPr>
              <a:t>Leuwenhoek’s microscope (1675)</a:t>
            </a:r>
          </a:p>
          <a:p>
            <a:pPr lvl="2"/>
            <a:r>
              <a:rPr lang="en-US" sz="2200" dirty="0">
                <a:solidFill>
                  <a:schemeClr val="bg1"/>
                </a:solidFill>
              </a:rPr>
              <a:t>Koch’s postulates (1890)</a:t>
            </a:r>
          </a:p>
          <a:p>
            <a:pPr marL="971550" lvl="1" indent="-514350">
              <a:buAutoNum type="arabicPeriod"/>
            </a:pPr>
            <a:r>
              <a:rPr lang="en-US" sz="2600" b="1" u="sng" dirty="0">
                <a:solidFill>
                  <a:schemeClr val="bg1"/>
                </a:solidFill>
              </a:rPr>
              <a:t>Classic epidemiology</a:t>
            </a:r>
          </a:p>
          <a:p>
            <a:pPr lvl="2"/>
            <a:r>
              <a:rPr lang="en-US" sz="2200" dirty="0">
                <a:solidFill>
                  <a:schemeClr val="bg1"/>
                </a:solidFill>
              </a:rPr>
              <a:t>Risk factors for disease = John Snow (1854)</a:t>
            </a:r>
          </a:p>
          <a:p>
            <a:pPr marL="971550" lvl="1" indent="-514350">
              <a:buAutoNum type="arabicPeriod"/>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pic>
        <p:nvPicPr>
          <p:cNvPr id="4" name="Content Placeholder 3">
            <a:extLst>
              <a:ext uri="{FF2B5EF4-FFF2-40B4-BE49-F238E27FC236}">
                <a16:creationId xmlns:a16="http://schemas.microsoft.com/office/drawing/2014/main" id="{1ED17F74-2A00-F077-F3B8-282651D23F77}"/>
              </a:ext>
            </a:extLst>
          </p:cNvPr>
          <p:cNvPicPr>
            <a:picLocks noChangeAspect="1"/>
          </p:cNvPicPr>
          <p:nvPr/>
        </p:nvPicPr>
        <p:blipFill>
          <a:blip r:embed="rId3"/>
          <a:srcRect l="-40591" r="-40591"/>
          <a:stretch>
            <a:fillRect/>
          </a:stretch>
        </p:blipFill>
        <p:spPr>
          <a:xfrm>
            <a:off x="5685122" y="2120054"/>
            <a:ext cx="7632174" cy="4197402"/>
          </a:xfrm>
          <a:prstGeom prst="rect">
            <a:avLst/>
          </a:prstGeom>
        </p:spPr>
      </p:pic>
      <p:sp>
        <p:nvSpPr>
          <p:cNvPr id="2" name="Title 1">
            <a:extLst>
              <a:ext uri="{FF2B5EF4-FFF2-40B4-BE49-F238E27FC236}">
                <a16:creationId xmlns:a16="http://schemas.microsoft.com/office/drawing/2014/main" id="{3D8847E4-A23D-FF3F-11D0-B83ACAC82551}"/>
              </a:ext>
            </a:extLst>
          </p:cNvPr>
          <p:cNvSpPr txBox="1">
            <a:spLocks/>
          </p:cNvSpPr>
          <p:nvPr/>
        </p:nvSpPr>
        <p:spPr>
          <a:xfrm>
            <a:off x="2904962" y="265583"/>
            <a:ext cx="677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causes disease? </a:t>
            </a:r>
            <a:r>
              <a:rPr lang="en-US" sz="3500" i="1" dirty="0">
                <a:solidFill>
                  <a:schemeClr val="bg1"/>
                </a:solidFill>
                <a:latin typeface="Calibri" panose="020F0502020204030204" pitchFamily="34" charset="0"/>
                <a:cs typeface="Calibri" panose="020F0502020204030204" pitchFamily="34" charset="0"/>
              </a:rPr>
              <a:t>Perspectives through the ages</a:t>
            </a:r>
          </a:p>
        </p:txBody>
      </p:sp>
    </p:spTree>
    <p:extLst>
      <p:ext uri="{BB962C8B-B14F-4D97-AF65-F5344CB8AC3E}">
        <p14:creationId xmlns:p14="http://schemas.microsoft.com/office/powerpoint/2010/main" val="1676913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0" y="911845"/>
            <a:ext cx="6911501" cy="6092070"/>
          </a:xfrm>
        </p:spPr>
        <p:txBody>
          <a:bodyPr>
            <a:normAutofit lnSpcReduction="10000"/>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a:t>
            </a:r>
          </a:p>
          <a:p>
            <a:pPr lvl="2"/>
            <a:r>
              <a:rPr lang="en-US" sz="2200" dirty="0">
                <a:solidFill>
                  <a:schemeClr val="bg1"/>
                </a:solidFill>
              </a:rPr>
              <a:t>Popularized by Florence </a:t>
            </a:r>
            <a:r>
              <a:rPr lang="en-US" sz="2200" dirty="0" err="1">
                <a:solidFill>
                  <a:schemeClr val="bg1"/>
                </a:solidFill>
              </a:rPr>
              <a:t>Nightengale</a:t>
            </a:r>
            <a:endParaRPr lang="en-US" sz="2200" dirty="0">
              <a:solidFill>
                <a:schemeClr val="bg1"/>
              </a:solidFill>
            </a:endParaRPr>
          </a:p>
          <a:p>
            <a:pPr marL="971550" lvl="1" indent="-514350">
              <a:buAutoNum type="arabicPeriod"/>
            </a:pPr>
            <a:r>
              <a:rPr lang="en-US" sz="2600" b="1" u="sng" dirty="0">
                <a:solidFill>
                  <a:schemeClr val="bg1"/>
                </a:solidFill>
              </a:rPr>
              <a:t>Germ Theory of Disease:</a:t>
            </a:r>
            <a:r>
              <a:rPr lang="en-US" sz="2600" dirty="0">
                <a:solidFill>
                  <a:schemeClr val="bg1"/>
                </a:solidFill>
              </a:rPr>
              <a:t> Idea that disease results from germs</a:t>
            </a:r>
          </a:p>
          <a:p>
            <a:pPr lvl="2"/>
            <a:r>
              <a:rPr lang="en-US" sz="2200" dirty="0">
                <a:solidFill>
                  <a:schemeClr val="bg1"/>
                </a:solidFill>
              </a:rPr>
              <a:t>Leuwenhoek’s microscope (1675)</a:t>
            </a:r>
          </a:p>
          <a:p>
            <a:pPr lvl="2"/>
            <a:r>
              <a:rPr lang="en-US" sz="2200" dirty="0">
                <a:solidFill>
                  <a:schemeClr val="bg1"/>
                </a:solidFill>
              </a:rPr>
              <a:t>Koch’s postulates (1890)</a:t>
            </a:r>
          </a:p>
          <a:p>
            <a:pPr marL="971550" lvl="1" indent="-514350">
              <a:buAutoNum type="arabicPeriod"/>
            </a:pPr>
            <a:r>
              <a:rPr lang="en-US" sz="2600" b="1" u="sng" dirty="0">
                <a:solidFill>
                  <a:schemeClr val="bg1"/>
                </a:solidFill>
              </a:rPr>
              <a:t>Classic epidemiology</a:t>
            </a:r>
          </a:p>
          <a:p>
            <a:pPr lvl="2"/>
            <a:r>
              <a:rPr lang="en-US" sz="2200" dirty="0">
                <a:solidFill>
                  <a:schemeClr val="bg1"/>
                </a:solidFill>
              </a:rPr>
              <a:t>Risk factors for disease = John Snow (1854)</a:t>
            </a:r>
            <a:endParaRPr lang="en-US" dirty="0">
              <a:solidFill>
                <a:schemeClr val="bg1"/>
              </a:solidFill>
            </a:endParaRPr>
          </a:p>
          <a:p>
            <a:pPr marL="971550" lvl="1" indent="-514350">
              <a:buAutoNum type="arabicPeriod"/>
            </a:pPr>
            <a:r>
              <a:rPr lang="en-US" sz="2600" b="1" u="sng" dirty="0">
                <a:solidFill>
                  <a:schemeClr val="bg1"/>
                </a:solidFill>
              </a:rPr>
              <a:t>Population biology of infectious disease</a:t>
            </a:r>
          </a:p>
          <a:p>
            <a:pPr lvl="2"/>
            <a:r>
              <a:rPr lang="en-US" sz="2200" dirty="0">
                <a:solidFill>
                  <a:schemeClr val="bg1"/>
                </a:solidFill>
              </a:rPr>
              <a:t>Understanding the </a:t>
            </a:r>
            <a:r>
              <a:rPr lang="en-US" sz="2200" i="1" dirty="0">
                <a:solidFill>
                  <a:schemeClr val="bg1"/>
                </a:solidFill>
              </a:rPr>
              <a:t>process </a:t>
            </a:r>
            <a:r>
              <a:rPr lang="en-US" sz="2200" dirty="0">
                <a:solidFill>
                  <a:schemeClr val="bg1"/>
                </a:solidFill>
              </a:rPr>
              <a:t>of infectious disease </a:t>
            </a:r>
            <a:r>
              <a:rPr lang="en-US" sz="2200" i="1" dirty="0">
                <a:solidFill>
                  <a:schemeClr val="bg1"/>
                </a:solidFill>
              </a:rPr>
              <a:t>transmission. </a:t>
            </a:r>
            <a:r>
              <a:rPr lang="en-US" sz="2200" dirty="0">
                <a:solidFill>
                  <a:schemeClr val="bg1"/>
                </a:solidFill>
              </a:rPr>
              <a:t>= </a:t>
            </a:r>
            <a:r>
              <a:rPr lang="en-US" sz="2200" dirty="0" err="1">
                <a:solidFill>
                  <a:schemeClr val="bg1"/>
                </a:solidFill>
              </a:rPr>
              <a:t>Kermack</a:t>
            </a:r>
            <a:r>
              <a:rPr lang="en-US" sz="2200" dirty="0">
                <a:solidFill>
                  <a:schemeClr val="bg1"/>
                </a:solidFill>
              </a:rPr>
              <a:t> and McKendrick (1927); Anderson and May (1991).</a:t>
            </a: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pic>
        <p:nvPicPr>
          <p:cNvPr id="3074" name="Picture 2" descr="Infectious Diseases of Humans: Dynamics and Control - Wikipedia">
            <a:extLst>
              <a:ext uri="{FF2B5EF4-FFF2-40B4-BE49-F238E27FC236}">
                <a16:creationId xmlns:a16="http://schemas.microsoft.com/office/drawing/2014/main" id="{14AC276E-3F7C-BEAA-51BF-0CFAA7D1E6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792"/>
          <a:stretch/>
        </p:blipFill>
        <p:spPr bwMode="auto">
          <a:xfrm>
            <a:off x="7072643" y="1104797"/>
            <a:ext cx="4758573" cy="5459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12F6BC-248F-CF1F-28D2-DAD8356711AC}"/>
              </a:ext>
            </a:extLst>
          </p:cNvPr>
          <p:cNvSpPr txBox="1">
            <a:spLocks/>
          </p:cNvSpPr>
          <p:nvPr/>
        </p:nvSpPr>
        <p:spPr>
          <a:xfrm>
            <a:off x="309797" y="-167178"/>
            <a:ext cx="115724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causes disease? </a:t>
            </a:r>
            <a:r>
              <a:rPr lang="en-US" sz="3500" i="1" dirty="0">
                <a:solidFill>
                  <a:schemeClr val="bg1"/>
                </a:solidFill>
                <a:latin typeface="Calibri" panose="020F0502020204030204" pitchFamily="34" charset="0"/>
                <a:cs typeface="Calibri" panose="020F0502020204030204" pitchFamily="34" charset="0"/>
              </a:rPr>
              <a:t>Perspectives through the ages</a:t>
            </a:r>
          </a:p>
        </p:txBody>
      </p:sp>
    </p:spTree>
    <p:extLst>
      <p:ext uri="{BB962C8B-B14F-4D97-AF65-F5344CB8AC3E}">
        <p14:creationId xmlns:p14="http://schemas.microsoft.com/office/powerpoint/2010/main" val="2900464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0F66C-5D70-6B67-1513-184EF58BE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0F7414-7837-F15B-2A14-EDB95CCF7CDE}"/>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BCB9F3DE-DCF8-3BF5-68B5-EB6DE220FD7C}"/>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introduce global health</a:t>
            </a:r>
          </a:p>
          <a:p>
            <a:r>
              <a:rPr lang="en-US" sz="3200" dirty="0">
                <a:solidFill>
                  <a:schemeClr val="bg1"/>
                </a:solidFill>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
        <p:nvSpPr>
          <p:cNvPr id="4" name="Rectangle 3">
            <a:extLst>
              <a:ext uri="{FF2B5EF4-FFF2-40B4-BE49-F238E27FC236}">
                <a16:creationId xmlns:a16="http://schemas.microsoft.com/office/drawing/2014/main" id="{98BDFB04-9A82-00DD-6F89-6845470158FE}"/>
              </a:ext>
            </a:extLst>
          </p:cNvPr>
          <p:cNvSpPr/>
          <p:nvPr/>
        </p:nvSpPr>
        <p:spPr>
          <a:xfrm>
            <a:off x="838200" y="2580640"/>
            <a:ext cx="9951720" cy="19710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902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8CBA7-AE80-2541-C25B-592702BB9B8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E42C50B-9AE1-B71B-4AC3-72E161F35C68}"/>
              </a:ext>
            </a:extLst>
          </p:cNvPr>
          <p:cNvSpPr txBox="1">
            <a:spLocks/>
          </p:cNvSpPr>
          <p:nvPr/>
        </p:nvSpPr>
        <p:spPr>
          <a:xfrm>
            <a:off x="0" y="122080"/>
            <a:ext cx="38974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is this? </a:t>
            </a:r>
            <a:endParaRPr lang="en-US" sz="3500" i="1" dirty="0">
              <a:solidFill>
                <a:schemeClr val="bg1"/>
              </a:solidFill>
              <a:latin typeface="Calibri" panose="020F0502020204030204" pitchFamily="34" charset="0"/>
              <a:cs typeface="Calibri" panose="020F0502020204030204" pitchFamily="34" charset="0"/>
            </a:endParaRPr>
          </a:p>
        </p:txBody>
      </p:sp>
      <p:pic>
        <p:nvPicPr>
          <p:cNvPr id="2" name="Picture 4" descr="The literal tree of life is useful, updatable and already needs updates -  Science in the News">
            <a:extLst>
              <a:ext uri="{FF2B5EF4-FFF2-40B4-BE49-F238E27FC236}">
                <a16:creationId xmlns:a16="http://schemas.microsoft.com/office/drawing/2014/main" id="{51F077E2-514C-2F4D-36FC-68360C18F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710" y="1351272"/>
            <a:ext cx="4527124" cy="4469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82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The literal tree of life is useful, updatable and already needs updates -  Science in the News">
            <a:extLst>
              <a:ext uri="{FF2B5EF4-FFF2-40B4-BE49-F238E27FC236}">
                <a16:creationId xmlns:a16="http://schemas.microsoft.com/office/drawing/2014/main" id="{4B480E2C-65D7-B368-42E5-860E2BA92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710" y="1351272"/>
            <a:ext cx="4527124" cy="446919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F1FD070-BFE4-185C-D1E3-23AEB35AB4B6}"/>
              </a:ext>
            </a:extLst>
          </p:cNvPr>
          <p:cNvSpPr txBox="1">
            <a:spLocks/>
          </p:cNvSpPr>
          <p:nvPr/>
        </p:nvSpPr>
        <p:spPr>
          <a:xfrm>
            <a:off x="0" y="122080"/>
            <a:ext cx="38974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is this? </a:t>
            </a:r>
            <a:endParaRPr lang="en-US" sz="3500" i="1" dirty="0">
              <a:solidFill>
                <a:schemeClr val="bg1"/>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E780F49-A44B-32EB-B628-C2228F06EDBB}"/>
              </a:ext>
            </a:extLst>
          </p:cNvPr>
          <p:cNvSpPr txBox="1">
            <a:spLocks/>
          </p:cNvSpPr>
          <p:nvPr/>
        </p:nvSpPr>
        <p:spPr>
          <a:xfrm>
            <a:off x="8222012" y="4962806"/>
            <a:ext cx="3969988" cy="171531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Charles Darwin’s notes – </a:t>
            </a:r>
          </a:p>
          <a:p>
            <a:pPr algn="ctr"/>
            <a:r>
              <a:rPr lang="en-US" sz="4000" dirty="0">
                <a:solidFill>
                  <a:schemeClr val="bg1"/>
                </a:solidFill>
                <a:latin typeface="Calibri" panose="020F0502020204030204" pitchFamily="34" charset="0"/>
                <a:cs typeface="Calibri" panose="020F0502020204030204" pitchFamily="34" charset="0"/>
              </a:rPr>
              <a:t>world’s first phylogenetic tree !</a:t>
            </a:r>
            <a:endParaRPr lang="en-US" sz="3500"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1610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tebrate phylogeny with characters - Understanding Evolution">
            <a:extLst>
              <a:ext uri="{FF2B5EF4-FFF2-40B4-BE49-F238E27FC236}">
                <a16:creationId xmlns:a16="http://schemas.microsoft.com/office/drawing/2014/main" id="{5FB3847D-3A1D-59A4-424F-EC295EF6C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5434"/>
            <a:ext cx="6789444" cy="454030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41CAB71-4514-9698-7152-45B4993E3CE4}"/>
              </a:ext>
            </a:extLst>
          </p:cNvPr>
          <p:cNvSpPr>
            <a:spLocks noGrp="1"/>
          </p:cNvSpPr>
          <p:nvPr>
            <p:ph type="title"/>
          </p:nvPr>
        </p:nvSpPr>
        <p:spPr>
          <a:xfrm>
            <a:off x="838200" y="365125"/>
            <a:ext cx="10515600" cy="1325563"/>
          </a:xfrm>
        </p:spPr>
        <p:txBody>
          <a:bodyPr/>
          <a:lstStyle/>
          <a:p>
            <a:r>
              <a:rPr lang="en-US" dirty="0">
                <a:solidFill>
                  <a:schemeClr val="bg1"/>
                </a:solidFill>
              </a:rPr>
              <a:t>What is a phylogeny?</a:t>
            </a:r>
          </a:p>
        </p:txBody>
      </p:sp>
      <p:sp>
        <p:nvSpPr>
          <p:cNvPr id="6" name="TextBox 5">
            <a:extLst>
              <a:ext uri="{FF2B5EF4-FFF2-40B4-BE49-F238E27FC236}">
                <a16:creationId xmlns:a16="http://schemas.microsoft.com/office/drawing/2014/main" id="{E6C26841-C675-510E-B59D-252E9FD08917}"/>
              </a:ext>
            </a:extLst>
          </p:cNvPr>
          <p:cNvSpPr txBox="1"/>
          <p:nvPr/>
        </p:nvSpPr>
        <p:spPr>
          <a:xfrm>
            <a:off x="8974024" y="6492874"/>
            <a:ext cx="3280322" cy="369332"/>
          </a:xfrm>
          <a:prstGeom prst="rect">
            <a:avLst/>
          </a:prstGeom>
          <a:noFill/>
        </p:spPr>
        <p:txBody>
          <a:bodyPr wrap="none" rtlCol="0">
            <a:spAutoFit/>
          </a:bodyPr>
          <a:lstStyle/>
          <a:p>
            <a:r>
              <a:rPr lang="en-US" dirty="0" err="1">
                <a:solidFill>
                  <a:schemeClr val="bg1"/>
                </a:solidFill>
              </a:rPr>
              <a:t>Hossfeld</a:t>
            </a:r>
            <a:r>
              <a:rPr lang="en-US" dirty="0">
                <a:solidFill>
                  <a:schemeClr val="bg1"/>
                </a:solidFill>
              </a:rPr>
              <a:t> and </a:t>
            </a:r>
            <a:r>
              <a:rPr lang="en-US" dirty="0" err="1">
                <a:solidFill>
                  <a:schemeClr val="bg1"/>
                </a:solidFill>
              </a:rPr>
              <a:t>Levit</a:t>
            </a:r>
            <a:r>
              <a:rPr lang="en-US" dirty="0">
                <a:solidFill>
                  <a:schemeClr val="bg1"/>
                </a:solidFill>
              </a:rPr>
              <a:t>, Nature, 2016 </a:t>
            </a:r>
          </a:p>
        </p:txBody>
      </p:sp>
      <p:pic>
        <p:nvPicPr>
          <p:cNvPr id="2" name="Picture 2" descr="Tree of life' took root 150 years ago | Nature">
            <a:extLst>
              <a:ext uri="{FF2B5EF4-FFF2-40B4-BE49-F238E27FC236}">
                <a16:creationId xmlns:a16="http://schemas.microsoft.com/office/drawing/2014/main" id="{2C869B4C-47EF-201C-78EF-AA652F2CC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859" y="448253"/>
            <a:ext cx="3723736" cy="5796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9A1594-A26A-6E7C-CAD5-AC9AB28334EA}"/>
              </a:ext>
            </a:extLst>
          </p:cNvPr>
          <p:cNvSpPr txBox="1"/>
          <p:nvPr/>
        </p:nvSpPr>
        <p:spPr>
          <a:xfrm>
            <a:off x="9609177" y="6212222"/>
            <a:ext cx="2582823" cy="369332"/>
          </a:xfrm>
          <a:prstGeom prst="rect">
            <a:avLst/>
          </a:prstGeom>
          <a:noFill/>
        </p:spPr>
        <p:txBody>
          <a:bodyPr wrap="none" rtlCol="0">
            <a:spAutoFit/>
          </a:bodyPr>
          <a:lstStyle/>
          <a:p>
            <a:r>
              <a:rPr lang="en-US" dirty="0">
                <a:solidFill>
                  <a:schemeClr val="bg1"/>
                </a:solidFill>
              </a:rPr>
              <a:t>Baum et. al, Nature, 2008</a:t>
            </a:r>
          </a:p>
        </p:txBody>
      </p:sp>
    </p:spTree>
    <p:extLst>
      <p:ext uri="{BB962C8B-B14F-4D97-AF65-F5344CB8AC3E}">
        <p14:creationId xmlns:p14="http://schemas.microsoft.com/office/powerpoint/2010/main" val="920076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tebrate phylogeny with characters - Understanding Evolution">
            <a:extLst>
              <a:ext uri="{FF2B5EF4-FFF2-40B4-BE49-F238E27FC236}">
                <a16:creationId xmlns:a16="http://schemas.microsoft.com/office/drawing/2014/main" id="{5FB3847D-3A1D-59A4-424F-EC295EF6C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5434"/>
            <a:ext cx="6789444" cy="454030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41CAB71-4514-9698-7152-45B4993E3CE4}"/>
              </a:ext>
            </a:extLst>
          </p:cNvPr>
          <p:cNvSpPr>
            <a:spLocks noGrp="1"/>
          </p:cNvSpPr>
          <p:nvPr>
            <p:ph type="title"/>
          </p:nvPr>
        </p:nvSpPr>
        <p:spPr>
          <a:xfrm>
            <a:off x="838200" y="365125"/>
            <a:ext cx="10515600" cy="1325563"/>
          </a:xfrm>
        </p:spPr>
        <p:txBody>
          <a:bodyPr/>
          <a:lstStyle/>
          <a:p>
            <a:r>
              <a:rPr lang="en-US" dirty="0">
                <a:solidFill>
                  <a:schemeClr val="bg1"/>
                </a:solidFill>
              </a:rPr>
              <a:t>What is a phylogeny?</a:t>
            </a:r>
          </a:p>
        </p:txBody>
      </p:sp>
      <p:sp>
        <p:nvSpPr>
          <p:cNvPr id="6" name="TextBox 5">
            <a:extLst>
              <a:ext uri="{FF2B5EF4-FFF2-40B4-BE49-F238E27FC236}">
                <a16:creationId xmlns:a16="http://schemas.microsoft.com/office/drawing/2014/main" id="{E6C26841-C675-510E-B59D-252E9FD08917}"/>
              </a:ext>
            </a:extLst>
          </p:cNvPr>
          <p:cNvSpPr txBox="1"/>
          <p:nvPr/>
        </p:nvSpPr>
        <p:spPr>
          <a:xfrm>
            <a:off x="8951889" y="6507864"/>
            <a:ext cx="3280322" cy="369332"/>
          </a:xfrm>
          <a:prstGeom prst="rect">
            <a:avLst/>
          </a:prstGeom>
          <a:noFill/>
        </p:spPr>
        <p:txBody>
          <a:bodyPr wrap="none" rtlCol="0">
            <a:spAutoFit/>
          </a:bodyPr>
          <a:lstStyle/>
          <a:p>
            <a:r>
              <a:rPr lang="en-US" dirty="0" err="1">
                <a:solidFill>
                  <a:schemeClr val="bg1"/>
                </a:solidFill>
              </a:rPr>
              <a:t>Hossfeld</a:t>
            </a:r>
            <a:r>
              <a:rPr lang="en-US" dirty="0">
                <a:solidFill>
                  <a:schemeClr val="bg1"/>
                </a:solidFill>
              </a:rPr>
              <a:t> and </a:t>
            </a:r>
            <a:r>
              <a:rPr lang="en-US" dirty="0" err="1">
                <a:solidFill>
                  <a:schemeClr val="bg1"/>
                </a:solidFill>
              </a:rPr>
              <a:t>Levit</a:t>
            </a:r>
            <a:r>
              <a:rPr lang="en-US" dirty="0">
                <a:solidFill>
                  <a:schemeClr val="bg1"/>
                </a:solidFill>
              </a:rPr>
              <a:t>, Nature, 2016 </a:t>
            </a:r>
          </a:p>
        </p:txBody>
      </p:sp>
      <p:pic>
        <p:nvPicPr>
          <p:cNvPr id="2" name="Picture 2" descr="Tree of life' took root 150 years ago | Nature">
            <a:extLst>
              <a:ext uri="{FF2B5EF4-FFF2-40B4-BE49-F238E27FC236}">
                <a16:creationId xmlns:a16="http://schemas.microsoft.com/office/drawing/2014/main" id="{2C869B4C-47EF-201C-78EF-AA652F2CC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389" y="450783"/>
            <a:ext cx="3723736" cy="5796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9A1594-A26A-6E7C-CAD5-AC9AB28334EA}"/>
              </a:ext>
            </a:extLst>
          </p:cNvPr>
          <p:cNvSpPr txBox="1"/>
          <p:nvPr/>
        </p:nvSpPr>
        <p:spPr>
          <a:xfrm>
            <a:off x="9573872" y="6206670"/>
            <a:ext cx="2582823" cy="369332"/>
          </a:xfrm>
          <a:prstGeom prst="rect">
            <a:avLst/>
          </a:prstGeom>
          <a:noFill/>
        </p:spPr>
        <p:txBody>
          <a:bodyPr wrap="none" rtlCol="0">
            <a:spAutoFit/>
          </a:bodyPr>
          <a:lstStyle/>
          <a:p>
            <a:r>
              <a:rPr lang="en-US" dirty="0">
                <a:solidFill>
                  <a:schemeClr val="bg1"/>
                </a:solidFill>
              </a:rPr>
              <a:t>Baum et. al, Nature, 2008</a:t>
            </a:r>
          </a:p>
        </p:txBody>
      </p:sp>
      <p:sp>
        <p:nvSpPr>
          <p:cNvPr id="7" name="Rectangle 6">
            <a:extLst>
              <a:ext uri="{FF2B5EF4-FFF2-40B4-BE49-F238E27FC236}">
                <a16:creationId xmlns:a16="http://schemas.microsoft.com/office/drawing/2014/main" id="{9B366EEF-E4D1-9645-A625-35B454886DC7}"/>
              </a:ext>
            </a:extLst>
          </p:cNvPr>
          <p:cNvSpPr/>
          <p:nvPr/>
        </p:nvSpPr>
        <p:spPr>
          <a:xfrm>
            <a:off x="1746438" y="2279235"/>
            <a:ext cx="8212347" cy="21400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“A phylogenetic tree, or a phylogeny, is a diagram that depicts the lines of evolutionary descent of different species, organisms, or genes from a common ancestor.”</a:t>
            </a:r>
          </a:p>
        </p:txBody>
      </p:sp>
    </p:spTree>
    <p:extLst>
      <p:ext uri="{BB962C8B-B14F-4D97-AF65-F5344CB8AC3E}">
        <p14:creationId xmlns:p14="http://schemas.microsoft.com/office/powerpoint/2010/main" val="3631680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5265-B6AC-5F8B-B70B-1C8B77CF212A}"/>
              </a:ext>
            </a:extLst>
          </p:cNvPr>
          <p:cNvSpPr>
            <a:spLocks noGrp="1"/>
          </p:cNvSpPr>
          <p:nvPr>
            <p:ph type="title"/>
          </p:nvPr>
        </p:nvSpPr>
        <p:spPr>
          <a:xfrm>
            <a:off x="0" y="-92310"/>
            <a:ext cx="10515600" cy="841721"/>
          </a:xfrm>
        </p:spPr>
        <p:txBody>
          <a:bodyPr/>
          <a:lstStyle/>
          <a:p>
            <a:r>
              <a:rPr lang="en-US" dirty="0">
                <a:solidFill>
                  <a:schemeClr val="bg1"/>
                </a:solidFill>
              </a:rPr>
              <a:t>What can you do with phylogenies?</a:t>
            </a:r>
          </a:p>
        </p:txBody>
      </p:sp>
      <p:pic>
        <p:nvPicPr>
          <p:cNvPr id="3076" name="Picture 4" descr="The emergence of humans - Understanding Evolution">
            <a:extLst>
              <a:ext uri="{FF2B5EF4-FFF2-40B4-BE49-F238E27FC236}">
                <a16:creationId xmlns:a16="http://schemas.microsoft.com/office/drawing/2014/main" id="{B71E9433-2F8B-4CDA-0630-C40740E9F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9098"/>
            <a:ext cx="4026531" cy="4722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05F59A-3AC6-4574-B3E0-03192F51809C}"/>
              </a:ext>
            </a:extLst>
          </p:cNvPr>
          <p:cNvSpPr txBox="1"/>
          <p:nvPr/>
        </p:nvSpPr>
        <p:spPr>
          <a:xfrm>
            <a:off x="0" y="6571734"/>
            <a:ext cx="2855590" cy="369332"/>
          </a:xfrm>
          <a:prstGeom prst="rect">
            <a:avLst/>
          </a:prstGeom>
          <a:noFill/>
        </p:spPr>
        <p:txBody>
          <a:bodyPr wrap="none" rtlCol="0">
            <a:spAutoFit/>
          </a:bodyPr>
          <a:lstStyle/>
          <a:p>
            <a:r>
              <a:rPr lang="en-US" dirty="0">
                <a:solidFill>
                  <a:schemeClr val="bg1"/>
                </a:solidFill>
              </a:rPr>
              <a:t>UC Museum of Paleontology</a:t>
            </a:r>
          </a:p>
        </p:txBody>
      </p:sp>
      <p:pic>
        <p:nvPicPr>
          <p:cNvPr id="3078" name="Picture 6" descr="placeholder">
            <a:extLst>
              <a:ext uri="{FF2B5EF4-FFF2-40B4-BE49-F238E27FC236}">
                <a16:creationId xmlns:a16="http://schemas.microsoft.com/office/drawing/2014/main" id="{5167422A-8D5B-8272-07D6-26A5B0B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585" y="1033617"/>
            <a:ext cx="3625141" cy="5538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149D48-17B4-8A47-32F2-5BC6C35B1FAD}"/>
              </a:ext>
            </a:extLst>
          </p:cNvPr>
          <p:cNvSpPr txBox="1"/>
          <p:nvPr/>
        </p:nvSpPr>
        <p:spPr>
          <a:xfrm>
            <a:off x="5019910" y="6571734"/>
            <a:ext cx="1884490" cy="369332"/>
          </a:xfrm>
          <a:prstGeom prst="rect">
            <a:avLst/>
          </a:prstGeom>
          <a:noFill/>
        </p:spPr>
        <p:txBody>
          <a:bodyPr wrap="none" rtlCol="0">
            <a:spAutoFit/>
          </a:bodyPr>
          <a:lstStyle/>
          <a:p>
            <a:r>
              <a:rPr lang="en-US" dirty="0">
                <a:solidFill>
                  <a:schemeClr val="bg1"/>
                </a:solidFill>
              </a:rPr>
              <a:t>Herrera et al 2016</a:t>
            </a:r>
          </a:p>
        </p:txBody>
      </p:sp>
      <p:pic>
        <p:nvPicPr>
          <p:cNvPr id="3080" name="Picture 8" descr="Omicron, Its Mutations, and the Antibody Response | Science | AAAS">
            <a:extLst>
              <a:ext uri="{FF2B5EF4-FFF2-40B4-BE49-F238E27FC236}">
                <a16:creationId xmlns:a16="http://schemas.microsoft.com/office/drawing/2014/main" id="{533B1F9E-D1EA-EC34-FDE5-957B32571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726" y="1932709"/>
            <a:ext cx="4447309" cy="29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872F05-BF00-162C-D3F7-6C8AF7C85F67}"/>
              </a:ext>
            </a:extLst>
          </p:cNvPr>
          <p:cNvSpPr txBox="1"/>
          <p:nvPr/>
        </p:nvSpPr>
        <p:spPr>
          <a:xfrm>
            <a:off x="9411801" y="6571734"/>
            <a:ext cx="1202830" cy="369332"/>
          </a:xfrm>
          <a:prstGeom prst="rect">
            <a:avLst/>
          </a:prstGeom>
          <a:noFill/>
        </p:spPr>
        <p:txBody>
          <a:bodyPr wrap="none" rtlCol="0">
            <a:spAutoFit/>
          </a:bodyPr>
          <a:lstStyle/>
          <a:p>
            <a:r>
              <a:rPr lang="en-US" dirty="0">
                <a:solidFill>
                  <a:schemeClr val="bg1"/>
                </a:solidFill>
              </a:rPr>
              <a:t>Lowe 2022</a:t>
            </a:r>
          </a:p>
        </p:txBody>
      </p:sp>
    </p:spTree>
    <p:extLst>
      <p:ext uri="{BB962C8B-B14F-4D97-AF65-F5344CB8AC3E}">
        <p14:creationId xmlns:p14="http://schemas.microsoft.com/office/powerpoint/2010/main" val="3215097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5265-B6AC-5F8B-B70B-1C8B77CF212A}"/>
              </a:ext>
            </a:extLst>
          </p:cNvPr>
          <p:cNvSpPr>
            <a:spLocks noGrp="1"/>
          </p:cNvSpPr>
          <p:nvPr>
            <p:ph type="title"/>
          </p:nvPr>
        </p:nvSpPr>
        <p:spPr>
          <a:xfrm>
            <a:off x="0" y="-92310"/>
            <a:ext cx="10515600" cy="841721"/>
          </a:xfrm>
        </p:spPr>
        <p:txBody>
          <a:bodyPr/>
          <a:lstStyle/>
          <a:p>
            <a:r>
              <a:rPr lang="en-US" dirty="0">
                <a:solidFill>
                  <a:schemeClr val="bg1"/>
                </a:solidFill>
              </a:rPr>
              <a:t>What can you do with phylogenies?</a:t>
            </a:r>
          </a:p>
        </p:txBody>
      </p:sp>
      <p:pic>
        <p:nvPicPr>
          <p:cNvPr id="3076" name="Picture 4" descr="The emergence of humans - Understanding Evolution">
            <a:extLst>
              <a:ext uri="{FF2B5EF4-FFF2-40B4-BE49-F238E27FC236}">
                <a16:creationId xmlns:a16="http://schemas.microsoft.com/office/drawing/2014/main" id="{B71E9433-2F8B-4CDA-0630-C40740E9F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9098"/>
            <a:ext cx="4026531" cy="4722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05F59A-3AC6-4574-B3E0-03192F51809C}"/>
              </a:ext>
            </a:extLst>
          </p:cNvPr>
          <p:cNvSpPr txBox="1"/>
          <p:nvPr/>
        </p:nvSpPr>
        <p:spPr>
          <a:xfrm>
            <a:off x="0" y="6571734"/>
            <a:ext cx="2855590" cy="369332"/>
          </a:xfrm>
          <a:prstGeom prst="rect">
            <a:avLst/>
          </a:prstGeom>
          <a:noFill/>
        </p:spPr>
        <p:txBody>
          <a:bodyPr wrap="none" rtlCol="0">
            <a:spAutoFit/>
          </a:bodyPr>
          <a:lstStyle/>
          <a:p>
            <a:r>
              <a:rPr lang="en-US" dirty="0">
                <a:solidFill>
                  <a:schemeClr val="bg1"/>
                </a:solidFill>
              </a:rPr>
              <a:t>UC Museum of Paleontology</a:t>
            </a:r>
          </a:p>
        </p:txBody>
      </p:sp>
      <p:pic>
        <p:nvPicPr>
          <p:cNvPr id="3078" name="Picture 6" descr="placeholder">
            <a:extLst>
              <a:ext uri="{FF2B5EF4-FFF2-40B4-BE49-F238E27FC236}">
                <a16:creationId xmlns:a16="http://schemas.microsoft.com/office/drawing/2014/main" id="{5167422A-8D5B-8272-07D6-26A5B0B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585" y="1033617"/>
            <a:ext cx="3625141" cy="5538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149D48-17B4-8A47-32F2-5BC6C35B1FAD}"/>
              </a:ext>
            </a:extLst>
          </p:cNvPr>
          <p:cNvSpPr txBox="1"/>
          <p:nvPr/>
        </p:nvSpPr>
        <p:spPr>
          <a:xfrm>
            <a:off x="5019910" y="6571734"/>
            <a:ext cx="1884490" cy="369332"/>
          </a:xfrm>
          <a:prstGeom prst="rect">
            <a:avLst/>
          </a:prstGeom>
          <a:noFill/>
        </p:spPr>
        <p:txBody>
          <a:bodyPr wrap="none" rtlCol="0">
            <a:spAutoFit/>
          </a:bodyPr>
          <a:lstStyle/>
          <a:p>
            <a:r>
              <a:rPr lang="en-US" dirty="0">
                <a:solidFill>
                  <a:schemeClr val="bg1"/>
                </a:solidFill>
              </a:rPr>
              <a:t>Herrera et al 2016</a:t>
            </a:r>
          </a:p>
        </p:txBody>
      </p:sp>
      <p:pic>
        <p:nvPicPr>
          <p:cNvPr id="3080" name="Picture 8" descr="Omicron, Its Mutations, and the Antibody Response | Science | AAAS">
            <a:extLst>
              <a:ext uri="{FF2B5EF4-FFF2-40B4-BE49-F238E27FC236}">
                <a16:creationId xmlns:a16="http://schemas.microsoft.com/office/drawing/2014/main" id="{533B1F9E-D1EA-EC34-FDE5-957B32571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726" y="1932709"/>
            <a:ext cx="4447309" cy="29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872F05-BF00-162C-D3F7-6C8AF7C85F67}"/>
              </a:ext>
            </a:extLst>
          </p:cNvPr>
          <p:cNvSpPr txBox="1"/>
          <p:nvPr/>
        </p:nvSpPr>
        <p:spPr>
          <a:xfrm>
            <a:off x="9411801" y="6571734"/>
            <a:ext cx="1202830" cy="369332"/>
          </a:xfrm>
          <a:prstGeom prst="rect">
            <a:avLst/>
          </a:prstGeom>
          <a:noFill/>
        </p:spPr>
        <p:txBody>
          <a:bodyPr wrap="none" rtlCol="0">
            <a:spAutoFit/>
          </a:bodyPr>
          <a:lstStyle/>
          <a:p>
            <a:r>
              <a:rPr lang="en-US" dirty="0">
                <a:solidFill>
                  <a:schemeClr val="bg1"/>
                </a:solidFill>
              </a:rPr>
              <a:t>Lowe 2022</a:t>
            </a:r>
          </a:p>
        </p:txBody>
      </p:sp>
      <p:sp>
        <p:nvSpPr>
          <p:cNvPr id="4" name="Rectangle 3">
            <a:extLst>
              <a:ext uri="{FF2B5EF4-FFF2-40B4-BE49-F238E27FC236}">
                <a16:creationId xmlns:a16="http://schemas.microsoft.com/office/drawing/2014/main" id="{E6F3AC76-9FCC-8007-99EB-4F0377A21E95}"/>
              </a:ext>
            </a:extLst>
          </p:cNvPr>
          <p:cNvSpPr/>
          <p:nvPr/>
        </p:nvSpPr>
        <p:spPr>
          <a:xfrm>
            <a:off x="351659" y="2933991"/>
            <a:ext cx="3084077" cy="130925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Origin of something, relatedness and differences</a:t>
            </a:r>
          </a:p>
        </p:txBody>
      </p:sp>
      <p:sp>
        <p:nvSpPr>
          <p:cNvPr id="8" name="Rectangle 7">
            <a:extLst>
              <a:ext uri="{FF2B5EF4-FFF2-40B4-BE49-F238E27FC236}">
                <a16:creationId xmlns:a16="http://schemas.microsoft.com/office/drawing/2014/main" id="{76131DC3-9E79-DA6D-8C90-E8ADBA268820}"/>
              </a:ext>
            </a:extLst>
          </p:cNvPr>
          <p:cNvSpPr/>
          <p:nvPr/>
        </p:nvSpPr>
        <p:spPr>
          <a:xfrm>
            <a:off x="4149585" y="2933991"/>
            <a:ext cx="3057882" cy="130925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Diversification of species</a:t>
            </a:r>
          </a:p>
        </p:txBody>
      </p:sp>
      <p:sp>
        <p:nvSpPr>
          <p:cNvPr id="9" name="Rectangle 8">
            <a:extLst>
              <a:ext uri="{FF2B5EF4-FFF2-40B4-BE49-F238E27FC236}">
                <a16:creationId xmlns:a16="http://schemas.microsoft.com/office/drawing/2014/main" id="{CA08AE83-1C99-2EC9-D1DB-A869634A817C}"/>
              </a:ext>
            </a:extLst>
          </p:cNvPr>
          <p:cNvSpPr/>
          <p:nvPr/>
        </p:nvSpPr>
        <p:spPr>
          <a:xfrm>
            <a:off x="8484275" y="2933991"/>
            <a:ext cx="3057882" cy="130925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Changes in real time</a:t>
            </a:r>
          </a:p>
        </p:txBody>
      </p:sp>
    </p:spTree>
    <p:extLst>
      <p:ext uri="{BB962C8B-B14F-4D97-AF65-F5344CB8AC3E}">
        <p14:creationId xmlns:p14="http://schemas.microsoft.com/office/powerpoint/2010/main" val="3285644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DAFE3-B23D-C059-00C8-023F8F1FA09F}"/>
              </a:ext>
            </a:extLst>
          </p:cNvPr>
          <p:cNvSpPr txBox="1"/>
          <p:nvPr/>
        </p:nvSpPr>
        <p:spPr>
          <a:xfrm>
            <a:off x="5328257" y="309895"/>
            <a:ext cx="1535485" cy="369332"/>
          </a:xfrm>
          <a:prstGeom prst="rect">
            <a:avLst/>
          </a:prstGeom>
          <a:noFill/>
        </p:spPr>
        <p:txBody>
          <a:bodyPr wrap="none" rtlCol="0">
            <a:spAutoFit/>
          </a:bodyPr>
          <a:lstStyle/>
          <a:p>
            <a:r>
              <a:rPr lang="en-US" dirty="0">
                <a:solidFill>
                  <a:schemeClr val="bg1"/>
                </a:solidFill>
              </a:rPr>
              <a:t>Bayesian trees</a:t>
            </a:r>
          </a:p>
        </p:txBody>
      </p:sp>
      <p:sp>
        <p:nvSpPr>
          <p:cNvPr id="10" name="TextBox 9">
            <a:extLst>
              <a:ext uri="{FF2B5EF4-FFF2-40B4-BE49-F238E27FC236}">
                <a16:creationId xmlns:a16="http://schemas.microsoft.com/office/drawing/2014/main" id="{DDDD527E-692E-C054-DF41-A34A856F7DB3}"/>
              </a:ext>
            </a:extLst>
          </p:cNvPr>
          <p:cNvSpPr txBox="1"/>
          <p:nvPr/>
        </p:nvSpPr>
        <p:spPr>
          <a:xfrm>
            <a:off x="9078900" y="303846"/>
            <a:ext cx="2097113" cy="369332"/>
          </a:xfrm>
          <a:prstGeom prst="rect">
            <a:avLst/>
          </a:prstGeom>
          <a:noFill/>
        </p:spPr>
        <p:txBody>
          <a:bodyPr wrap="none" rtlCol="0">
            <a:spAutoFit/>
          </a:bodyPr>
          <a:lstStyle/>
          <a:p>
            <a:r>
              <a:rPr lang="en-US" dirty="0">
                <a:solidFill>
                  <a:schemeClr val="bg1"/>
                </a:solidFill>
              </a:rPr>
              <a:t>Maximum likelihood</a:t>
            </a:r>
          </a:p>
        </p:txBody>
      </p:sp>
      <p:pic>
        <p:nvPicPr>
          <p:cNvPr id="7170" name="Picture 2">
            <a:extLst>
              <a:ext uri="{FF2B5EF4-FFF2-40B4-BE49-F238E27FC236}">
                <a16:creationId xmlns:a16="http://schemas.microsoft.com/office/drawing/2014/main" id="{DC5401EF-4EE6-A329-89B8-546A99138B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757"/>
          <a:stretch/>
        </p:blipFill>
        <p:spPr bwMode="auto">
          <a:xfrm>
            <a:off x="0" y="854510"/>
            <a:ext cx="8035636" cy="4405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BE9FAD-558E-4EE8-37DE-1EB02F45D05F}"/>
              </a:ext>
            </a:extLst>
          </p:cNvPr>
          <p:cNvSpPr txBox="1"/>
          <p:nvPr/>
        </p:nvSpPr>
        <p:spPr>
          <a:xfrm>
            <a:off x="1249879" y="309895"/>
            <a:ext cx="1582997" cy="369332"/>
          </a:xfrm>
          <a:prstGeom prst="rect">
            <a:avLst/>
          </a:prstGeom>
          <a:noFill/>
        </p:spPr>
        <p:txBody>
          <a:bodyPr wrap="none" rtlCol="0">
            <a:spAutoFit/>
          </a:bodyPr>
          <a:lstStyle/>
          <a:p>
            <a:r>
              <a:rPr lang="en-US" dirty="0" err="1">
                <a:solidFill>
                  <a:schemeClr val="bg1"/>
                </a:solidFill>
              </a:rPr>
              <a:t>Phylodynamics</a:t>
            </a:r>
            <a:endParaRPr lang="en-US" dirty="0">
              <a:solidFill>
                <a:schemeClr val="bg1"/>
              </a:solidFill>
            </a:endParaRPr>
          </a:p>
        </p:txBody>
      </p:sp>
      <p:sp>
        <p:nvSpPr>
          <p:cNvPr id="4" name="TextBox 3">
            <a:extLst>
              <a:ext uri="{FF2B5EF4-FFF2-40B4-BE49-F238E27FC236}">
                <a16:creationId xmlns:a16="http://schemas.microsoft.com/office/drawing/2014/main" id="{3AE88387-8851-D567-A753-8EC5D08F4103}"/>
              </a:ext>
            </a:extLst>
          </p:cNvPr>
          <p:cNvSpPr txBox="1"/>
          <p:nvPr/>
        </p:nvSpPr>
        <p:spPr>
          <a:xfrm>
            <a:off x="10414654" y="6301888"/>
            <a:ext cx="1777346" cy="584775"/>
          </a:xfrm>
          <a:prstGeom prst="rect">
            <a:avLst/>
          </a:prstGeom>
          <a:noFill/>
        </p:spPr>
        <p:txBody>
          <a:bodyPr wrap="none" rtlCol="0">
            <a:spAutoFit/>
          </a:bodyPr>
          <a:lstStyle/>
          <a:p>
            <a:r>
              <a:rPr lang="en-US" sz="1600" dirty="0" err="1">
                <a:solidFill>
                  <a:schemeClr val="bg1"/>
                </a:solidFill>
              </a:rPr>
              <a:t>Suchard</a:t>
            </a:r>
            <a:r>
              <a:rPr lang="en-US" sz="1600" dirty="0">
                <a:solidFill>
                  <a:schemeClr val="bg1"/>
                </a:solidFill>
              </a:rPr>
              <a:t> et al. 2018</a:t>
            </a:r>
          </a:p>
          <a:p>
            <a:r>
              <a:rPr lang="en-US" sz="1600" dirty="0">
                <a:solidFill>
                  <a:schemeClr val="bg1"/>
                </a:solidFill>
              </a:rPr>
              <a:t>Kuhn et al. 2019</a:t>
            </a:r>
          </a:p>
        </p:txBody>
      </p:sp>
      <p:sp>
        <p:nvSpPr>
          <p:cNvPr id="7" name="TextBox 6">
            <a:extLst>
              <a:ext uri="{FF2B5EF4-FFF2-40B4-BE49-F238E27FC236}">
                <a16:creationId xmlns:a16="http://schemas.microsoft.com/office/drawing/2014/main" id="{2F0F0255-46F8-A074-DBF2-1DFCD1FEAFD6}"/>
              </a:ext>
            </a:extLst>
          </p:cNvPr>
          <p:cNvSpPr txBox="1"/>
          <p:nvPr/>
        </p:nvSpPr>
        <p:spPr>
          <a:xfrm>
            <a:off x="1421564" y="5634157"/>
            <a:ext cx="1957587" cy="369332"/>
          </a:xfrm>
          <a:prstGeom prst="rect">
            <a:avLst/>
          </a:prstGeom>
          <a:solidFill>
            <a:schemeClr val="tx1"/>
          </a:solidFill>
        </p:spPr>
        <p:txBody>
          <a:bodyPr wrap="none" rtlCol="0">
            <a:spAutoFit/>
          </a:bodyPr>
          <a:lstStyle/>
          <a:p>
            <a:r>
              <a:rPr lang="en-US" dirty="0">
                <a:solidFill>
                  <a:schemeClr val="bg1"/>
                </a:solidFill>
              </a:rPr>
              <a:t>WHERE does it go?</a:t>
            </a:r>
          </a:p>
        </p:txBody>
      </p:sp>
      <p:sp>
        <p:nvSpPr>
          <p:cNvPr id="8" name="TextBox 7">
            <a:extLst>
              <a:ext uri="{FF2B5EF4-FFF2-40B4-BE49-F238E27FC236}">
                <a16:creationId xmlns:a16="http://schemas.microsoft.com/office/drawing/2014/main" id="{A38D26A6-C59B-EF81-65D1-5174F7919951}"/>
              </a:ext>
            </a:extLst>
          </p:cNvPr>
          <p:cNvSpPr txBox="1"/>
          <p:nvPr/>
        </p:nvSpPr>
        <p:spPr>
          <a:xfrm>
            <a:off x="4822527" y="5495658"/>
            <a:ext cx="3213109" cy="646331"/>
          </a:xfrm>
          <a:prstGeom prst="rect">
            <a:avLst/>
          </a:prstGeom>
          <a:solidFill>
            <a:schemeClr val="tx1"/>
          </a:solidFill>
        </p:spPr>
        <p:txBody>
          <a:bodyPr wrap="square" rtlCol="0">
            <a:spAutoFit/>
          </a:bodyPr>
          <a:lstStyle/>
          <a:p>
            <a:pPr algn="ctr"/>
            <a:r>
              <a:rPr lang="en-US" dirty="0">
                <a:solidFill>
                  <a:schemeClr val="bg1"/>
                </a:solidFill>
              </a:rPr>
              <a:t>WHEN is the most recent common ancestor?</a:t>
            </a:r>
          </a:p>
        </p:txBody>
      </p:sp>
      <p:sp>
        <p:nvSpPr>
          <p:cNvPr id="9" name="TextBox 8">
            <a:extLst>
              <a:ext uri="{FF2B5EF4-FFF2-40B4-BE49-F238E27FC236}">
                <a16:creationId xmlns:a16="http://schemas.microsoft.com/office/drawing/2014/main" id="{331167F4-F213-8283-5EAA-2942525457A7}"/>
              </a:ext>
            </a:extLst>
          </p:cNvPr>
          <p:cNvSpPr txBox="1"/>
          <p:nvPr/>
        </p:nvSpPr>
        <p:spPr>
          <a:xfrm>
            <a:off x="8964801" y="5495658"/>
            <a:ext cx="3018479" cy="646331"/>
          </a:xfrm>
          <a:prstGeom prst="rect">
            <a:avLst/>
          </a:prstGeom>
          <a:solidFill>
            <a:schemeClr val="tx1"/>
          </a:solidFill>
        </p:spPr>
        <p:txBody>
          <a:bodyPr wrap="square" rtlCol="0">
            <a:spAutoFit/>
          </a:bodyPr>
          <a:lstStyle/>
          <a:p>
            <a:pPr algn="ctr"/>
            <a:r>
              <a:rPr lang="en-US" dirty="0">
                <a:solidFill>
                  <a:schemeClr val="bg1"/>
                </a:solidFill>
              </a:rPr>
              <a:t>HOW different is it to what’s known?</a:t>
            </a:r>
          </a:p>
        </p:txBody>
      </p:sp>
      <p:pic>
        <p:nvPicPr>
          <p:cNvPr id="7172" name="Picture 4" descr="Filoviridae. Phylogenetic relationships of filoviruses ...">
            <a:extLst>
              <a:ext uri="{FF2B5EF4-FFF2-40B4-BE49-F238E27FC236}">
                <a16:creationId xmlns:a16="http://schemas.microsoft.com/office/drawing/2014/main" id="{5504CB46-2B6B-7CA8-7273-52A58AB41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132" y="1597745"/>
            <a:ext cx="4588868" cy="28465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85AE6B2-5DB4-02CA-26CA-90B41A56B99D}"/>
              </a:ext>
            </a:extLst>
          </p:cNvPr>
          <p:cNvSpPr/>
          <p:nvPr/>
        </p:nvSpPr>
        <p:spPr>
          <a:xfrm>
            <a:off x="76200" y="6141989"/>
            <a:ext cx="3057882" cy="62374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Changes in real time</a:t>
            </a:r>
          </a:p>
        </p:txBody>
      </p:sp>
    </p:spTree>
    <p:extLst>
      <p:ext uri="{BB962C8B-B14F-4D97-AF65-F5344CB8AC3E}">
        <p14:creationId xmlns:p14="http://schemas.microsoft.com/office/powerpoint/2010/main" val="3053043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8C7B-A6D8-75A2-5903-46BCD5CFDB3A}"/>
              </a:ext>
            </a:extLst>
          </p:cNvPr>
          <p:cNvSpPr>
            <a:spLocks noGrp="1"/>
          </p:cNvSpPr>
          <p:nvPr>
            <p:ph type="title"/>
          </p:nvPr>
        </p:nvSpPr>
        <p:spPr>
          <a:xfrm>
            <a:off x="0" y="-13421"/>
            <a:ext cx="10515600" cy="1325563"/>
          </a:xfrm>
        </p:spPr>
        <p:txBody>
          <a:bodyPr/>
          <a:lstStyle/>
          <a:p>
            <a:r>
              <a:rPr lang="en-US" dirty="0"/>
              <a:t>Anatomy of a phylogeny</a:t>
            </a:r>
          </a:p>
        </p:txBody>
      </p:sp>
      <p:pic>
        <p:nvPicPr>
          <p:cNvPr id="4" name="Picture 3">
            <a:extLst>
              <a:ext uri="{FF2B5EF4-FFF2-40B4-BE49-F238E27FC236}">
                <a16:creationId xmlns:a16="http://schemas.microsoft.com/office/drawing/2014/main" id="{91675090-ECA2-E781-56B6-452511E42AB8}"/>
              </a:ext>
            </a:extLst>
          </p:cNvPr>
          <p:cNvPicPr>
            <a:picLocks noChangeAspect="1"/>
          </p:cNvPicPr>
          <p:nvPr/>
        </p:nvPicPr>
        <p:blipFill>
          <a:blip r:embed="rId3"/>
          <a:stretch>
            <a:fillRect/>
          </a:stretch>
        </p:blipFill>
        <p:spPr>
          <a:xfrm>
            <a:off x="8558033" y="4034856"/>
            <a:ext cx="3536985" cy="2656890"/>
          </a:xfrm>
          <a:prstGeom prst="rect">
            <a:avLst/>
          </a:prstGeom>
        </p:spPr>
      </p:pic>
      <p:pic>
        <p:nvPicPr>
          <p:cNvPr id="9218" name="Picture 2" descr="Phylogenetic trees | Evolutionary tree (article) | Khan Academy">
            <a:extLst>
              <a:ext uri="{FF2B5EF4-FFF2-40B4-BE49-F238E27FC236}">
                <a16:creationId xmlns:a16="http://schemas.microsoft.com/office/drawing/2014/main" id="{56FD269F-4211-65D9-9B87-A7535FF28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18" y="1312142"/>
            <a:ext cx="9407236" cy="51458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98DEA9D-C35E-0556-7A45-C4C2960190E3}"/>
              </a:ext>
            </a:extLst>
          </p:cNvPr>
          <p:cNvPicPr>
            <a:picLocks noChangeAspect="1"/>
          </p:cNvPicPr>
          <p:nvPr/>
        </p:nvPicPr>
        <p:blipFill rotWithShape="1">
          <a:blip r:embed="rId5"/>
          <a:srcRect t="2858" r="59190" b="31619"/>
          <a:stretch/>
        </p:blipFill>
        <p:spPr>
          <a:xfrm>
            <a:off x="7998412" y="281424"/>
            <a:ext cx="3847223" cy="3474597"/>
          </a:xfrm>
          <a:prstGeom prst="rect">
            <a:avLst/>
          </a:prstGeom>
        </p:spPr>
      </p:pic>
    </p:spTree>
    <p:extLst>
      <p:ext uri="{BB962C8B-B14F-4D97-AF65-F5344CB8AC3E}">
        <p14:creationId xmlns:p14="http://schemas.microsoft.com/office/powerpoint/2010/main" val="3690295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1A265B-CA42-397F-701E-D3C8A7B97F8C}"/>
              </a:ext>
            </a:extLst>
          </p:cNvPr>
          <p:cNvPicPr>
            <a:picLocks noChangeAspect="1"/>
          </p:cNvPicPr>
          <p:nvPr/>
        </p:nvPicPr>
        <p:blipFill rotWithShape="1">
          <a:blip r:embed="rId2"/>
          <a:srcRect r="1926" b="10480"/>
          <a:stretch/>
        </p:blipFill>
        <p:spPr>
          <a:xfrm>
            <a:off x="1557508" y="322002"/>
            <a:ext cx="9076983" cy="6213996"/>
          </a:xfrm>
          <a:prstGeom prst="rect">
            <a:avLst/>
          </a:prstGeom>
        </p:spPr>
      </p:pic>
    </p:spTree>
    <p:extLst>
      <p:ext uri="{BB962C8B-B14F-4D97-AF65-F5344CB8AC3E}">
        <p14:creationId xmlns:p14="http://schemas.microsoft.com/office/powerpoint/2010/main" val="2233199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67210-9DC2-74DE-47DB-179F0C613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E273BC-29D6-3A05-4F99-44C055D50841}"/>
              </a:ext>
            </a:extLst>
          </p:cNvPr>
          <p:cNvSpPr>
            <a:spLocks noGrp="1"/>
          </p:cNvSpPr>
          <p:nvPr>
            <p:ph type="title"/>
          </p:nvPr>
        </p:nvSpPr>
        <p:spPr>
          <a:xfrm>
            <a:off x="6534462" y="0"/>
            <a:ext cx="5657538" cy="3502337"/>
          </a:xfrm>
        </p:spPr>
        <p:txBody>
          <a:body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pic>
        <p:nvPicPr>
          <p:cNvPr id="1026" name="Picture 2">
            <a:extLst>
              <a:ext uri="{FF2B5EF4-FFF2-40B4-BE49-F238E27FC236}">
                <a16:creationId xmlns:a16="http://schemas.microsoft.com/office/drawing/2014/main" id="{5BFDA4AD-1D6D-8F7C-785D-D26F3114D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7" y="-1613"/>
            <a:ext cx="60420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4CAEA95-1F6B-20E8-AE37-3F8756ADD7FB}"/>
              </a:ext>
            </a:extLst>
          </p:cNvPr>
          <p:cNvSpPr/>
          <p:nvPr/>
        </p:nvSpPr>
        <p:spPr>
          <a:xfrm>
            <a:off x="2988297" y="207389"/>
            <a:ext cx="772998" cy="263951"/>
          </a:xfrm>
          <a:prstGeom prst="roundRect">
            <a:avLst/>
          </a:prstGeom>
          <a:solidFill>
            <a:srgbClr val="FFFF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DA21611-4521-E76D-3A24-88BDD9DC8C1B}"/>
              </a:ext>
            </a:extLst>
          </p:cNvPr>
          <p:cNvSpPr/>
          <p:nvPr/>
        </p:nvSpPr>
        <p:spPr>
          <a:xfrm>
            <a:off x="4705545" y="5129752"/>
            <a:ext cx="1073085" cy="328368"/>
          </a:xfrm>
          <a:prstGeom prst="roundRect">
            <a:avLst/>
          </a:prstGeom>
          <a:solidFill>
            <a:srgbClr val="FFFF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06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0121A-9B19-0B55-EF72-FF6AF8D87A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31FEE-F45B-A5B4-8509-5603F9431F73}"/>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9614EEC5-1288-2D2F-7197-EA1D523C42C1}"/>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introduce global health</a:t>
            </a:r>
          </a:p>
          <a:p>
            <a:r>
              <a:rPr lang="en-US" sz="3200" dirty="0">
                <a:solidFill>
                  <a:schemeClr val="bg1"/>
                </a:solidFill>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
        <p:nvSpPr>
          <p:cNvPr id="4" name="Rectangle 3">
            <a:extLst>
              <a:ext uri="{FF2B5EF4-FFF2-40B4-BE49-F238E27FC236}">
                <a16:creationId xmlns:a16="http://schemas.microsoft.com/office/drawing/2014/main" id="{8E8EF117-B6AB-DCBB-A78A-0CB9FED0E878}"/>
              </a:ext>
            </a:extLst>
          </p:cNvPr>
          <p:cNvSpPr/>
          <p:nvPr/>
        </p:nvSpPr>
        <p:spPr>
          <a:xfrm>
            <a:off x="838200" y="3226116"/>
            <a:ext cx="9951720" cy="132556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610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87FDA-1B3D-A3B7-A7B2-64C32629F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97AFF-1607-BCDC-6735-D068040528BF}"/>
              </a:ext>
            </a:extLst>
          </p:cNvPr>
          <p:cNvSpPr>
            <a:spLocks noGrp="1"/>
          </p:cNvSpPr>
          <p:nvPr>
            <p:ph type="title"/>
          </p:nvPr>
        </p:nvSpPr>
        <p:spPr>
          <a:xfrm>
            <a:off x="6534462" y="0"/>
            <a:ext cx="5657538" cy="3502337"/>
          </a:xfrm>
        </p:spPr>
        <p:txBody>
          <a:body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pic>
        <p:nvPicPr>
          <p:cNvPr id="1026" name="Picture 2">
            <a:extLst>
              <a:ext uri="{FF2B5EF4-FFF2-40B4-BE49-F238E27FC236}">
                <a16:creationId xmlns:a16="http://schemas.microsoft.com/office/drawing/2014/main" id="{E9756801-CD69-BC85-C3C2-8DA91EB84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7" y="-1613"/>
            <a:ext cx="60420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2F54E5D-DFCE-8081-8863-1E4F802117B8}"/>
              </a:ext>
            </a:extLst>
          </p:cNvPr>
          <p:cNvSpPr/>
          <p:nvPr/>
        </p:nvSpPr>
        <p:spPr>
          <a:xfrm>
            <a:off x="2988297" y="207389"/>
            <a:ext cx="772998" cy="263951"/>
          </a:xfrm>
          <a:prstGeom prst="roundRect">
            <a:avLst/>
          </a:prstGeom>
          <a:solidFill>
            <a:srgbClr val="FFFF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24E75C9-0629-FF6B-DCAC-8F59BCC29BEF}"/>
              </a:ext>
            </a:extLst>
          </p:cNvPr>
          <p:cNvSpPr/>
          <p:nvPr/>
        </p:nvSpPr>
        <p:spPr>
          <a:xfrm>
            <a:off x="4705545" y="5129752"/>
            <a:ext cx="1073085" cy="328368"/>
          </a:xfrm>
          <a:prstGeom prst="roundRect">
            <a:avLst/>
          </a:prstGeom>
          <a:solidFill>
            <a:srgbClr val="FFFF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2C1A4C0-1113-303F-9834-2E6F422B7F16}"/>
              </a:ext>
            </a:extLst>
          </p:cNvPr>
          <p:cNvSpPr txBox="1">
            <a:spLocks/>
          </p:cNvSpPr>
          <p:nvPr/>
        </p:nvSpPr>
        <p:spPr>
          <a:xfrm>
            <a:off x="6686862" y="2762250"/>
            <a:ext cx="5657538"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viruses???</a:t>
            </a:r>
          </a:p>
        </p:txBody>
      </p:sp>
    </p:spTree>
    <p:extLst>
      <p:ext uri="{BB962C8B-B14F-4D97-AF65-F5344CB8AC3E}">
        <p14:creationId xmlns:p14="http://schemas.microsoft.com/office/powerpoint/2010/main" val="2489564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989D-42D3-B425-866A-8D7A5E721F10}"/>
              </a:ext>
            </a:extLst>
          </p:cNvPr>
          <p:cNvSpPr>
            <a:spLocks noGrp="1"/>
          </p:cNvSpPr>
          <p:nvPr>
            <p:ph type="title"/>
          </p:nvPr>
        </p:nvSpPr>
        <p:spPr>
          <a:xfrm>
            <a:off x="346497" y="393700"/>
            <a:ext cx="6091238" cy="1325563"/>
          </a:xfrm>
        </p:spPr>
        <p:txBody>
          <a:bodyPr>
            <a:normAutofit fontScale="90000"/>
          </a:bodyPr>
          <a:lstStyle/>
          <a:p>
            <a:r>
              <a:rPr lang="en-US" dirty="0">
                <a:solidFill>
                  <a:schemeClr val="bg1"/>
                </a:solidFill>
              </a:rPr>
              <a:t>Infectious diseases manifest from </a:t>
            </a:r>
            <a:r>
              <a:rPr lang="en-US" i="1" u="sng" dirty="0">
                <a:solidFill>
                  <a:schemeClr val="bg1"/>
                </a:solidFill>
              </a:rPr>
              <a:t>infection</a:t>
            </a:r>
            <a:r>
              <a:rPr lang="en-US" u="sng" dirty="0">
                <a:solidFill>
                  <a:schemeClr val="bg1"/>
                </a:solidFill>
              </a:rPr>
              <a:t> </a:t>
            </a:r>
            <a:r>
              <a:rPr lang="en-US" dirty="0">
                <a:solidFill>
                  <a:schemeClr val="bg1"/>
                </a:solidFill>
              </a:rPr>
              <a:t>with a </a:t>
            </a:r>
            <a:r>
              <a:rPr lang="en-US" i="1" u="sng" dirty="0">
                <a:solidFill>
                  <a:schemeClr val="bg1"/>
                </a:solidFill>
              </a:rPr>
              <a:t>parasite</a:t>
            </a:r>
            <a:r>
              <a:rPr lang="en-US" dirty="0">
                <a:solidFill>
                  <a:schemeClr val="bg1"/>
                </a:solidFill>
              </a:rPr>
              <a:t> or </a:t>
            </a:r>
            <a:r>
              <a:rPr lang="en-US" i="1" u="sng" dirty="0">
                <a:solidFill>
                  <a:schemeClr val="bg1"/>
                </a:solidFill>
              </a:rPr>
              <a:t>pathogen</a:t>
            </a:r>
          </a:p>
        </p:txBody>
      </p:sp>
      <p:pic>
        <p:nvPicPr>
          <p:cNvPr id="6" name="Picture 2">
            <a:extLst>
              <a:ext uri="{FF2B5EF4-FFF2-40B4-BE49-F238E27FC236}">
                <a16:creationId xmlns:a16="http://schemas.microsoft.com/office/drawing/2014/main" id="{0E97F2F5-6149-18EC-BC5D-298B0FB0D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867"/>
          <a:stretch/>
        </p:blipFill>
        <p:spPr bwMode="auto">
          <a:xfrm>
            <a:off x="6675920" y="0"/>
            <a:ext cx="515529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700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738859"/>
            <a:ext cx="10515600" cy="3938042"/>
          </a:xfrm>
        </p:spPr>
        <p:txBody>
          <a:bodyPr/>
          <a:lstStyle/>
          <a:p>
            <a:r>
              <a:rPr lang="en-US" u="sng" dirty="0">
                <a:solidFill>
                  <a:schemeClr val="bg1"/>
                </a:solidFill>
              </a:rPr>
              <a:t>Parasite</a:t>
            </a:r>
            <a:r>
              <a:rPr lang="en-US" dirty="0">
                <a:solidFill>
                  <a:schemeClr val="bg1"/>
                </a:solidFill>
              </a:rPr>
              <a:t>:  an organism that lives in or on another organism and benefits at the expense of others (</a:t>
            </a:r>
            <a:r>
              <a:rPr lang="en-US" b="1" i="1" dirty="0">
                <a:solidFill>
                  <a:schemeClr val="bg1"/>
                </a:solidFill>
              </a:rPr>
              <a:t>these are eukaryotes</a:t>
            </a:r>
            <a:r>
              <a:rPr lang="en-US" dirty="0">
                <a:solidFill>
                  <a:schemeClr val="bg1"/>
                </a:solidFill>
              </a:rPr>
              <a:t>).</a:t>
            </a:r>
          </a:p>
          <a:p>
            <a:pPr lvl="1"/>
            <a:r>
              <a:rPr lang="en-US" dirty="0">
                <a:solidFill>
                  <a:schemeClr val="bg1"/>
                </a:solidFill>
              </a:rPr>
              <a:t>Ex: helminths (parasitic worms: tapeworms, roundworms, hookworms), ectoparasites (ticks, fleas)</a:t>
            </a:r>
            <a:endParaRPr lang="en-US" i="1" dirty="0">
              <a:solidFill>
                <a:schemeClr val="bg1"/>
              </a:solidFill>
            </a:endParaRPr>
          </a:p>
        </p:txBody>
      </p:sp>
      <p:pic>
        <p:nvPicPr>
          <p:cNvPr id="14338" name="Picture 2" descr="Tapeworm cancer spreads to Colombian man">
            <a:extLst>
              <a:ext uri="{FF2B5EF4-FFF2-40B4-BE49-F238E27FC236}">
                <a16:creationId xmlns:a16="http://schemas.microsoft.com/office/drawing/2014/main" id="{457E1459-23EE-A51F-66BA-EBCBA197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16394"/>
            <a:ext cx="3142861" cy="23571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Foot Showing Hookworm | Wellcome Collection">
            <a:extLst>
              <a:ext uri="{FF2B5EF4-FFF2-40B4-BE49-F238E27FC236}">
                <a16:creationId xmlns:a16="http://schemas.microsoft.com/office/drawing/2014/main" id="{CA84813E-6C1A-F86B-F82C-F4938FC19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416" y="3501232"/>
            <a:ext cx="3390900" cy="2400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2" name="Picture 6" descr="How To Avoid Ticks — And What To Do If You Get Bitten : Shots - Health News  : NPR">
            <a:extLst>
              <a:ext uri="{FF2B5EF4-FFF2-40B4-BE49-F238E27FC236}">
                <a16:creationId xmlns:a16="http://schemas.microsoft.com/office/drawing/2014/main" id="{3E26DC99-3721-C7E8-4A40-B057E6F48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0671" y="3501232"/>
            <a:ext cx="3653202" cy="24002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FFBFF99C-3B12-326A-2653-A84B5D62A513}"/>
              </a:ext>
            </a:extLst>
          </p:cNvPr>
          <p:cNvSpPr txBox="1">
            <a:spLocks/>
          </p:cNvSpPr>
          <p:nvPr/>
        </p:nvSpPr>
        <p:spPr>
          <a:xfrm>
            <a:off x="1264444" y="-916467"/>
            <a:ext cx="9663112"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spTree>
    <p:extLst>
      <p:ext uri="{BB962C8B-B14F-4D97-AF65-F5344CB8AC3E}">
        <p14:creationId xmlns:p14="http://schemas.microsoft.com/office/powerpoint/2010/main" val="1949083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u="sng" dirty="0">
                <a:solidFill>
                  <a:schemeClr val="bg1"/>
                </a:solidFill>
              </a:rPr>
              <a:t>Parasite</a:t>
            </a:r>
            <a:r>
              <a:rPr lang="en-US" dirty="0">
                <a:solidFill>
                  <a:schemeClr val="bg1"/>
                </a:solidFill>
              </a:rPr>
              <a:t>:  an organism that lives in or on another organism and benefits at the expense of others (</a:t>
            </a:r>
            <a:r>
              <a:rPr lang="en-US" b="1" i="1" dirty="0">
                <a:solidFill>
                  <a:schemeClr val="bg1"/>
                </a:solidFill>
              </a:rPr>
              <a:t>these are eukaryotes</a:t>
            </a:r>
            <a:r>
              <a:rPr lang="en-US" dirty="0">
                <a:solidFill>
                  <a:schemeClr val="bg1"/>
                </a:solidFill>
              </a:rPr>
              <a:t>).</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a:t>
            </a:r>
            <a:r>
              <a:rPr lang="en-US" b="1" i="1" dirty="0">
                <a:solidFill>
                  <a:schemeClr val="bg1"/>
                </a:solidFill>
              </a:rPr>
              <a:t>(prokaryote)</a:t>
            </a:r>
            <a:r>
              <a:rPr lang="en-US" dirty="0">
                <a:solidFill>
                  <a:schemeClr val="bg1"/>
                </a:solidFill>
              </a:rPr>
              <a:t>, </a:t>
            </a:r>
            <a:r>
              <a:rPr lang="en-US" b="1" i="1" dirty="0">
                <a:solidFill>
                  <a:schemeClr val="bg1"/>
                </a:solidFill>
              </a:rPr>
              <a:t>virus</a:t>
            </a:r>
            <a:r>
              <a:rPr lang="en-US" dirty="0">
                <a:solidFill>
                  <a:schemeClr val="bg1"/>
                </a:solidFill>
              </a:rPr>
              <a:t>, protozoan </a:t>
            </a:r>
            <a:r>
              <a:rPr lang="en-US" b="1" i="1" dirty="0">
                <a:solidFill>
                  <a:schemeClr val="bg1"/>
                </a:solidFill>
              </a:rPr>
              <a:t>(eukaryote)</a:t>
            </a:r>
            <a:endParaRPr lang="en-US" dirty="0">
              <a:solidFill>
                <a:schemeClr val="bg1"/>
              </a:solidFill>
            </a:endParaRPr>
          </a:p>
        </p:txBody>
      </p:sp>
      <p:sp>
        <p:nvSpPr>
          <p:cNvPr id="6" name="Title 1">
            <a:extLst>
              <a:ext uri="{FF2B5EF4-FFF2-40B4-BE49-F238E27FC236}">
                <a16:creationId xmlns:a16="http://schemas.microsoft.com/office/drawing/2014/main" id="{3D8C3D1C-4FF4-66DF-3B8A-F3D0FDC9B05E}"/>
              </a:ext>
            </a:extLst>
          </p:cNvPr>
          <p:cNvSpPr txBox="1">
            <a:spLocks/>
          </p:cNvSpPr>
          <p:nvPr/>
        </p:nvSpPr>
        <p:spPr>
          <a:xfrm>
            <a:off x="1264444" y="-916467"/>
            <a:ext cx="9663112"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spTree>
    <p:extLst>
      <p:ext uri="{BB962C8B-B14F-4D97-AF65-F5344CB8AC3E}">
        <p14:creationId xmlns:p14="http://schemas.microsoft.com/office/powerpoint/2010/main" val="2748362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55795"/>
            <a:ext cx="304589" cy="26833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24130"/>
            <a:ext cx="2848948" cy="707886"/>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Yersinia pestis</a:t>
            </a:r>
          </a:p>
          <a:p>
            <a:r>
              <a:rPr lang="en-US" sz="2000" dirty="0">
                <a:solidFill>
                  <a:schemeClr val="bg1"/>
                </a:solidFill>
              </a:rPr>
              <a:t>Disease: Plague</a:t>
            </a:r>
          </a:p>
        </p:txBody>
      </p:sp>
      <p:pic>
        <p:nvPicPr>
          <p:cNvPr id="18" name="Picture 17" descr="Text&#10;&#10;Description automatically generated">
            <a:extLst>
              <a:ext uri="{FF2B5EF4-FFF2-40B4-BE49-F238E27FC236}">
                <a16:creationId xmlns:a16="http://schemas.microsoft.com/office/drawing/2014/main" id="{9B85A305-8B0D-EEAA-F7B9-94190465EB11}"/>
              </a:ext>
            </a:extLst>
          </p:cNvPr>
          <p:cNvPicPr>
            <a:picLocks noChangeAspect="1"/>
          </p:cNvPicPr>
          <p:nvPr/>
        </p:nvPicPr>
        <p:blipFill>
          <a:blip r:embed="rId3"/>
          <a:stretch>
            <a:fillRect/>
          </a:stretch>
        </p:blipFill>
        <p:spPr>
          <a:xfrm>
            <a:off x="9224864" y="2700031"/>
            <a:ext cx="2848948" cy="4001096"/>
          </a:xfrm>
          <a:prstGeom prst="rect">
            <a:avLst/>
          </a:prstGeom>
        </p:spPr>
      </p:pic>
      <p:sp>
        <p:nvSpPr>
          <p:cNvPr id="7" name="Content Placeholder 3">
            <a:extLst>
              <a:ext uri="{FF2B5EF4-FFF2-40B4-BE49-F238E27FC236}">
                <a16:creationId xmlns:a16="http://schemas.microsoft.com/office/drawing/2014/main" id="{38593275-B182-C47B-D0D8-ABC26742AA96}"/>
              </a:ext>
            </a:extLst>
          </p:cNvPr>
          <p:cNvSpPr>
            <a:spLocks noGrp="1"/>
          </p:cNvSpPr>
          <p:nvPr>
            <p:ph idx="1"/>
          </p:nvPr>
        </p:nvSpPr>
        <p:spPr>
          <a:xfrm>
            <a:off x="838200" y="1325563"/>
            <a:ext cx="10515600" cy="4351338"/>
          </a:xfrm>
        </p:spPr>
        <p:txBody>
          <a:bodyPr/>
          <a:lstStyle/>
          <a:p>
            <a:r>
              <a:rPr lang="en-US" u="sng" dirty="0">
                <a:solidFill>
                  <a:schemeClr val="bg1"/>
                </a:solidFill>
              </a:rPr>
              <a:t>Parasite</a:t>
            </a:r>
            <a:r>
              <a:rPr lang="en-US" dirty="0">
                <a:solidFill>
                  <a:schemeClr val="bg1"/>
                </a:solidFill>
              </a:rPr>
              <a:t>:  an organism that lives in or on another organism and benefits at the expense of others (</a:t>
            </a:r>
            <a:r>
              <a:rPr lang="en-US" b="1" i="1" dirty="0">
                <a:solidFill>
                  <a:schemeClr val="bg1"/>
                </a:solidFill>
              </a:rPr>
              <a:t>these are eukaryotes</a:t>
            </a:r>
            <a:r>
              <a:rPr lang="en-US" dirty="0">
                <a:solidFill>
                  <a:schemeClr val="bg1"/>
                </a:solidFill>
              </a:rPr>
              <a:t>).</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a:t>
            </a:r>
            <a:r>
              <a:rPr lang="en-US" b="1" i="1" dirty="0">
                <a:solidFill>
                  <a:schemeClr val="bg1"/>
                </a:solidFill>
              </a:rPr>
              <a:t>(prokaryote)</a:t>
            </a:r>
            <a:r>
              <a:rPr lang="en-US" dirty="0">
                <a:solidFill>
                  <a:schemeClr val="bg1"/>
                </a:solidFill>
              </a:rPr>
              <a:t>, </a:t>
            </a:r>
            <a:r>
              <a:rPr lang="en-US" b="1" i="1" dirty="0">
                <a:solidFill>
                  <a:schemeClr val="bg1"/>
                </a:solidFill>
              </a:rPr>
              <a:t>virus</a:t>
            </a:r>
            <a:r>
              <a:rPr lang="en-US" dirty="0">
                <a:solidFill>
                  <a:schemeClr val="bg1"/>
                </a:solidFill>
              </a:rPr>
              <a:t>, protozoan </a:t>
            </a:r>
            <a:r>
              <a:rPr lang="en-US" b="1" i="1" dirty="0">
                <a:solidFill>
                  <a:schemeClr val="bg1"/>
                </a:solidFill>
              </a:rPr>
              <a:t>(eukaryote)</a:t>
            </a:r>
            <a:endParaRPr lang="en-US" dirty="0">
              <a:solidFill>
                <a:schemeClr val="bg1"/>
              </a:solidFill>
            </a:endParaRPr>
          </a:p>
        </p:txBody>
      </p:sp>
      <p:sp>
        <p:nvSpPr>
          <p:cNvPr id="9" name="Title 1">
            <a:extLst>
              <a:ext uri="{FF2B5EF4-FFF2-40B4-BE49-F238E27FC236}">
                <a16:creationId xmlns:a16="http://schemas.microsoft.com/office/drawing/2014/main" id="{DA4BAF66-91F9-07E2-51CD-C9A8219ED6CC}"/>
              </a:ext>
            </a:extLst>
          </p:cNvPr>
          <p:cNvSpPr txBox="1">
            <a:spLocks/>
          </p:cNvSpPr>
          <p:nvPr/>
        </p:nvSpPr>
        <p:spPr>
          <a:xfrm>
            <a:off x="1264444" y="-916467"/>
            <a:ext cx="9663112"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spTree>
    <p:extLst>
      <p:ext uri="{BB962C8B-B14F-4D97-AF65-F5344CB8AC3E}">
        <p14:creationId xmlns:p14="http://schemas.microsoft.com/office/powerpoint/2010/main" val="2105956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930440"/>
            <a:ext cx="304589" cy="26833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98775"/>
            <a:ext cx="2848948" cy="707886"/>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Yersinia pestis</a:t>
            </a:r>
          </a:p>
          <a:p>
            <a:r>
              <a:rPr lang="en-US" sz="2000" dirty="0">
                <a:solidFill>
                  <a:schemeClr val="bg1"/>
                </a:solidFill>
              </a:rPr>
              <a:t>Disease: Plague</a:t>
            </a:r>
          </a:p>
        </p:txBody>
      </p:sp>
      <p:pic>
        <p:nvPicPr>
          <p:cNvPr id="6" name="Picture 6" descr="Centers for Disease Control and Prevention">
            <a:extLst>
              <a:ext uri="{FF2B5EF4-FFF2-40B4-BE49-F238E27FC236}">
                <a16:creationId xmlns:a16="http://schemas.microsoft.com/office/drawing/2014/main" id="{2D1F9869-190C-79E3-FF8A-F2FFDE1BB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785602" y="3666933"/>
            <a:ext cx="3290596" cy="2991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ontent Placeholder 3">
            <a:extLst>
              <a:ext uri="{FF2B5EF4-FFF2-40B4-BE49-F238E27FC236}">
                <a16:creationId xmlns:a16="http://schemas.microsoft.com/office/drawing/2014/main" id="{FF16E0FD-59EA-D226-DCD5-AD3A1D848C94}"/>
              </a:ext>
            </a:extLst>
          </p:cNvPr>
          <p:cNvSpPr>
            <a:spLocks noGrp="1"/>
          </p:cNvSpPr>
          <p:nvPr>
            <p:ph idx="1"/>
          </p:nvPr>
        </p:nvSpPr>
        <p:spPr>
          <a:xfrm>
            <a:off x="838200" y="1325563"/>
            <a:ext cx="10515600" cy="4351338"/>
          </a:xfrm>
        </p:spPr>
        <p:txBody>
          <a:bodyPr/>
          <a:lstStyle/>
          <a:p>
            <a:r>
              <a:rPr lang="en-US" u="sng" dirty="0">
                <a:solidFill>
                  <a:schemeClr val="bg1"/>
                </a:solidFill>
              </a:rPr>
              <a:t>Parasite</a:t>
            </a:r>
            <a:r>
              <a:rPr lang="en-US" dirty="0">
                <a:solidFill>
                  <a:schemeClr val="bg1"/>
                </a:solidFill>
              </a:rPr>
              <a:t>:  an organism that lives in or on another organism and benefits at the expense of others (</a:t>
            </a:r>
            <a:r>
              <a:rPr lang="en-US" b="1" i="1" dirty="0">
                <a:solidFill>
                  <a:schemeClr val="bg1"/>
                </a:solidFill>
              </a:rPr>
              <a:t>these are eukaryotes</a:t>
            </a:r>
            <a:r>
              <a:rPr lang="en-US" dirty="0">
                <a:solidFill>
                  <a:schemeClr val="bg1"/>
                </a:solidFill>
              </a:rPr>
              <a:t>).</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a:t>
            </a:r>
            <a:r>
              <a:rPr lang="en-US" b="1" i="1" dirty="0">
                <a:solidFill>
                  <a:schemeClr val="bg1"/>
                </a:solidFill>
              </a:rPr>
              <a:t>(prokaryote)</a:t>
            </a:r>
            <a:r>
              <a:rPr lang="en-US" dirty="0">
                <a:solidFill>
                  <a:schemeClr val="bg1"/>
                </a:solidFill>
              </a:rPr>
              <a:t>, </a:t>
            </a:r>
            <a:r>
              <a:rPr lang="en-US" b="1" i="1" dirty="0">
                <a:solidFill>
                  <a:schemeClr val="bg1"/>
                </a:solidFill>
              </a:rPr>
              <a:t>virus</a:t>
            </a:r>
            <a:r>
              <a:rPr lang="en-US" dirty="0">
                <a:solidFill>
                  <a:schemeClr val="bg1"/>
                </a:solidFill>
              </a:rPr>
              <a:t>, protozoan </a:t>
            </a:r>
            <a:r>
              <a:rPr lang="en-US" b="1" i="1" dirty="0">
                <a:solidFill>
                  <a:schemeClr val="bg1"/>
                </a:solidFill>
              </a:rPr>
              <a:t>(eukaryote)</a:t>
            </a:r>
            <a:endParaRPr lang="en-US" dirty="0">
              <a:solidFill>
                <a:schemeClr val="bg1"/>
              </a:solidFill>
            </a:endParaRPr>
          </a:p>
        </p:txBody>
      </p:sp>
      <p:sp>
        <p:nvSpPr>
          <p:cNvPr id="11" name="Title 1">
            <a:extLst>
              <a:ext uri="{FF2B5EF4-FFF2-40B4-BE49-F238E27FC236}">
                <a16:creationId xmlns:a16="http://schemas.microsoft.com/office/drawing/2014/main" id="{6B7C8755-3F57-A8ED-1C63-C70911B75EAD}"/>
              </a:ext>
            </a:extLst>
          </p:cNvPr>
          <p:cNvSpPr txBox="1">
            <a:spLocks/>
          </p:cNvSpPr>
          <p:nvPr/>
        </p:nvSpPr>
        <p:spPr>
          <a:xfrm>
            <a:off x="1264444" y="-916467"/>
            <a:ext cx="9663112"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cxnSp>
        <p:nvCxnSpPr>
          <p:cNvPr id="12" name="Straight Arrow Connector 11">
            <a:extLst>
              <a:ext uri="{FF2B5EF4-FFF2-40B4-BE49-F238E27FC236}">
                <a16:creationId xmlns:a16="http://schemas.microsoft.com/office/drawing/2014/main" id="{15B45CC4-982F-3EF7-C9FB-9576E560AC6A}"/>
              </a:ext>
            </a:extLst>
          </p:cNvPr>
          <p:cNvCxnSpPr>
            <a:cxnSpLocks/>
          </p:cNvCxnSpPr>
          <p:nvPr/>
        </p:nvCxnSpPr>
        <p:spPr>
          <a:xfrm flipV="1">
            <a:off x="5216577" y="3814646"/>
            <a:ext cx="179882" cy="45748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4BF35E-0C75-DB0D-478C-35758F67504B}"/>
              </a:ext>
            </a:extLst>
          </p:cNvPr>
          <p:cNvSpPr txBox="1"/>
          <p:nvPr/>
        </p:nvSpPr>
        <p:spPr>
          <a:xfrm>
            <a:off x="3247052" y="4409145"/>
            <a:ext cx="2848948" cy="707886"/>
          </a:xfrm>
          <a:prstGeom prst="rect">
            <a:avLst/>
          </a:prstGeom>
          <a:noFill/>
        </p:spPr>
        <p:txBody>
          <a:bodyPr wrap="square">
            <a:spAutoFit/>
          </a:bodyPr>
          <a:lstStyle/>
          <a:p>
            <a:r>
              <a:rPr lang="en-US" sz="2000" dirty="0">
                <a:solidFill>
                  <a:schemeClr val="bg1"/>
                </a:solidFill>
              </a:rPr>
              <a:t>Pathogen: SARS-CoV-2</a:t>
            </a:r>
          </a:p>
          <a:p>
            <a:r>
              <a:rPr lang="en-US" sz="2000" dirty="0">
                <a:solidFill>
                  <a:schemeClr val="bg1"/>
                </a:solidFill>
              </a:rPr>
              <a:t>Disease: COVID-19</a:t>
            </a:r>
          </a:p>
        </p:txBody>
      </p:sp>
    </p:spTree>
    <p:extLst>
      <p:ext uri="{BB962C8B-B14F-4D97-AF65-F5344CB8AC3E}">
        <p14:creationId xmlns:p14="http://schemas.microsoft.com/office/powerpoint/2010/main" val="1597738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93118"/>
            <a:ext cx="304589" cy="26833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61453"/>
            <a:ext cx="2848948" cy="707886"/>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Yersinia pestis</a:t>
            </a:r>
          </a:p>
          <a:p>
            <a:r>
              <a:rPr lang="en-US" sz="2000" dirty="0">
                <a:solidFill>
                  <a:schemeClr val="bg1"/>
                </a:solidFill>
              </a:rPr>
              <a:t>Disease: Plague</a:t>
            </a:r>
          </a:p>
        </p:txBody>
      </p:sp>
      <p:cxnSp>
        <p:nvCxnSpPr>
          <p:cNvPr id="15" name="Straight Arrow Connector 14">
            <a:extLst>
              <a:ext uri="{FF2B5EF4-FFF2-40B4-BE49-F238E27FC236}">
                <a16:creationId xmlns:a16="http://schemas.microsoft.com/office/drawing/2014/main" id="{465F7076-D233-EC4E-641B-DC88C44F2FBA}"/>
              </a:ext>
            </a:extLst>
          </p:cNvPr>
          <p:cNvCxnSpPr>
            <a:cxnSpLocks/>
          </p:cNvCxnSpPr>
          <p:nvPr/>
        </p:nvCxnSpPr>
        <p:spPr>
          <a:xfrm flipH="1" flipV="1">
            <a:off x="6329436" y="3814646"/>
            <a:ext cx="350281" cy="34680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C0D42C-E3B9-4850-2FAA-05814012733F}"/>
              </a:ext>
            </a:extLst>
          </p:cNvPr>
          <p:cNvSpPr txBox="1"/>
          <p:nvPr/>
        </p:nvSpPr>
        <p:spPr>
          <a:xfrm>
            <a:off x="6679718" y="4180066"/>
            <a:ext cx="2500708" cy="1938992"/>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Plasmodium falciparum, P. vivax, P. </a:t>
            </a:r>
            <a:r>
              <a:rPr lang="en-US" sz="2000" i="1" dirty="0" err="1">
                <a:solidFill>
                  <a:schemeClr val="bg1"/>
                </a:solidFill>
              </a:rPr>
              <a:t>malariae</a:t>
            </a:r>
            <a:r>
              <a:rPr lang="en-US" sz="2000" i="1" dirty="0">
                <a:solidFill>
                  <a:schemeClr val="bg1"/>
                </a:solidFill>
              </a:rPr>
              <a:t>, P. </a:t>
            </a:r>
            <a:r>
              <a:rPr lang="en-US" sz="2000" i="1" dirty="0" err="1">
                <a:solidFill>
                  <a:schemeClr val="bg1"/>
                </a:solidFill>
              </a:rPr>
              <a:t>ovale</a:t>
            </a:r>
            <a:r>
              <a:rPr lang="en-US" sz="2000" i="1" dirty="0">
                <a:solidFill>
                  <a:schemeClr val="bg1"/>
                </a:solidFill>
              </a:rPr>
              <a:t>, P. </a:t>
            </a:r>
            <a:r>
              <a:rPr lang="en-US" sz="2000" i="1" dirty="0" err="1">
                <a:solidFill>
                  <a:schemeClr val="bg1"/>
                </a:solidFill>
              </a:rPr>
              <a:t>knowlesi</a:t>
            </a:r>
            <a:endParaRPr lang="en-US" sz="2000" i="1" dirty="0">
              <a:solidFill>
                <a:schemeClr val="bg1"/>
              </a:solidFill>
            </a:endParaRPr>
          </a:p>
          <a:p>
            <a:r>
              <a:rPr lang="en-US" sz="2000" dirty="0">
                <a:solidFill>
                  <a:schemeClr val="bg1"/>
                </a:solidFill>
              </a:rPr>
              <a:t>Disease: malaria</a:t>
            </a:r>
          </a:p>
        </p:txBody>
      </p:sp>
      <p:pic>
        <p:nvPicPr>
          <p:cNvPr id="17410" name="Picture 2">
            <a:extLst>
              <a:ext uri="{FF2B5EF4-FFF2-40B4-BE49-F238E27FC236}">
                <a16:creationId xmlns:a16="http://schemas.microsoft.com/office/drawing/2014/main" id="{C32F6498-FE9D-606A-5B73-3CB3EE98A4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88" t="10068" b="17222"/>
          <a:stretch/>
        </p:blipFill>
        <p:spPr bwMode="auto">
          <a:xfrm>
            <a:off x="9180425" y="4584205"/>
            <a:ext cx="2868503" cy="21721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9D2E17AF-E2F3-4ED1-7CB6-B39914187842}"/>
              </a:ext>
            </a:extLst>
          </p:cNvPr>
          <p:cNvSpPr>
            <a:spLocks noGrp="1"/>
          </p:cNvSpPr>
          <p:nvPr>
            <p:ph idx="1"/>
          </p:nvPr>
        </p:nvSpPr>
        <p:spPr>
          <a:xfrm>
            <a:off x="838200" y="1325563"/>
            <a:ext cx="10515600" cy="4351338"/>
          </a:xfrm>
        </p:spPr>
        <p:txBody>
          <a:bodyPr/>
          <a:lstStyle/>
          <a:p>
            <a:r>
              <a:rPr lang="en-US" u="sng" dirty="0">
                <a:solidFill>
                  <a:schemeClr val="bg1"/>
                </a:solidFill>
              </a:rPr>
              <a:t>Parasite</a:t>
            </a:r>
            <a:r>
              <a:rPr lang="en-US" dirty="0">
                <a:solidFill>
                  <a:schemeClr val="bg1"/>
                </a:solidFill>
              </a:rPr>
              <a:t>:  an organism that lives in or on another organism and benefits at the expense of others (</a:t>
            </a:r>
            <a:r>
              <a:rPr lang="en-US" b="1" i="1" dirty="0">
                <a:solidFill>
                  <a:schemeClr val="bg1"/>
                </a:solidFill>
              </a:rPr>
              <a:t>these are eukaryotes</a:t>
            </a:r>
            <a:r>
              <a:rPr lang="en-US" dirty="0">
                <a:solidFill>
                  <a:schemeClr val="bg1"/>
                </a:solidFill>
              </a:rPr>
              <a:t>).</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a:t>
            </a:r>
            <a:r>
              <a:rPr lang="en-US" b="1" i="1" dirty="0">
                <a:solidFill>
                  <a:schemeClr val="bg1"/>
                </a:solidFill>
              </a:rPr>
              <a:t>(prokaryote)</a:t>
            </a:r>
            <a:r>
              <a:rPr lang="en-US" dirty="0">
                <a:solidFill>
                  <a:schemeClr val="bg1"/>
                </a:solidFill>
              </a:rPr>
              <a:t>, </a:t>
            </a:r>
            <a:r>
              <a:rPr lang="en-US" b="1" i="1" dirty="0">
                <a:solidFill>
                  <a:schemeClr val="bg1"/>
                </a:solidFill>
              </a:rPr>
              <a:t>virus</a:t>
            </a:r>
            <a:r>
              <a:rPr lang="en-US" dirty="0">
                <a:solidFill>
                  <a:schemeClr val="bg1"/>
                </a:solidFill>
              </a:rPr>
              <a:t>, protozoan </a:t>
            </a:r>
            <a:r>
              <a:rPr lang="en-US" b="1" i="1" dirty="0">
                <a:solidFill>
                  <a:schemeClr val="bg1"/>
                </a:solidFill>
              </a:rPr>
              <a:t>(eukaryote)</a:t>
            </a:r>
            <a:endParaRPr lang="en-US" dirty="0">
              <a:solidFill>
                <a:schemeClr val="bg1"/>
              </a:solidFill>
            </a:endParaRPr>
          </a:p>
        </p:txBody>
      </p:sp>
      <p:sp>
        <p:nvSpPr>
          <p:cNvPr id="11" name="Title 1">
            <a:extLst>
              <a:ext uri="{FF2B5EF4-FFF2-40B4-BE49-F238E27FC236}">
                <a16:creationId xmlns:a16="http://schemas.microsoft.com/office/drawing/2014/main" id="{8BB36191-407B-5164-B1A9-A96FDF494834}"/>
              </a:ext>
            </a:extLst>
          </p:cNvPr>
          <p:cNvSpPr txBox="1">
            <a:spLocks/>
          </p:cNvSpPr>
          <p:nvPr/>
        </p:nvSpPr>
        <p:spPr>
          <a:xfrm>
            <a:off x="1264444" y="-916467"/>
            <a:ext cx="9663112"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cxnSp>
        <p:nvCxnSpPr>
          <p:cNvPr id="19" name="Straight Arrow Connector 18">
            <a:extLst>
              <a:ext uri="{FF2B5EF4-FFF2-40B4-BE49-F238E27FC236}">
                <a16:creationId xmlns:a16="http://schemas.microsoft.com/office/drawing/2014/main" id="{509DA7ED-9BBB-A67F-9FE3-1C7508497FD1}"/>
              </a:ext>
            </a:extLst>
          </p:cNvPr>
          <p:cNvCxnSpPr>
            <a:cxnSpLocks/>
          </p:cNvCxnSpPr>
          <p:nvPr/>
        </p:nvCxnSpPr>
        <p:spPr>
          <a:xfrm flipV="1">
            <a:off x="5216577" y="3814646"/>
            <a:ext cx="179882" cy="45748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28ACEEC-EFCA-D431-3F27-904DF72F804B}"/>
              </a:ext>
            </a:extLst>
          </p:cNvPr>
          <p:cNvSpPr txBox="1"/>
          <p:nvPr/>
        </p:nvSpPr>
        <p:spPr>
          <a:xfrm>
            <a:off x="3247052" y="4409145"/>
            <a:ext cx="2848948" cy="707886"/>
          </a:xfrm>
          <a:prstGeom prst="rect">
            <a:avLst/>
          </a:prstGeom>
          <a:noFill/>
        </p:spPr>
        <p:txBody>
          <a:bodyPr wrap="square">
            <a:spAutoFit/>
          </a:bodyPr>
          <a:lstStyle/>
          <a:p>
            <a:r>
              <a:rPr lang="en-US" sz="2000" dirty="0">
                <a:solidFill>
                  <a:schemeClr val="bg1"/>
                </a:solidFill>
              </a:rPr>
              <a:t>Pathogen: SARS-CoV-2</a:t>
            </a:r>
          </a:p>
          <a:p>
            <a:r>
              <a:rPr lang="en-US" sz="2000" dirty="0">
                <a:solidFill>
                  <a:schemeClr val="bg1"/>
                </a:solidFill>
              </a:rPr>
              <a:t>Disease: COVID-19</a:t>
            </a:r>
          </a:p>
        </p:txBody>
      </p:sp>
    </p:spTree>
    <p:extLst>
      <p:ext uri="{BB962C8B-B14F-4D97-AF65-F5344CB8AC3E}">
        <p14:creationId xmlns:p14="http://schemas.microsoft.com/office/powerpoint/2010/main" val="1427382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10515600" cy="4351338"/>
          </a:xfrm>
        </p:spPr>
        <p:txBody>
          <a:bodyPr/>
          <a:lstStyle/>
          <a:p>
            <a:r>
              <a:rPr lang="en-US" dirty="0">
                <a:solidFill>
                  <a:schemeClr val="bg1"/>
                </a:solidFill>
              </a:rPr>
              <a:t>Plague of Justinian (541-549 AD)</a:t>
            </a:r>
          </a:p>
          <a:p>
            <a:pPr lvl="1"/>
            <a:r>
              <a:rPr lang="en-US" dirty="0">
                <a:solidFill>
                  <a:schemeClr val="bg1"/>
                </a:solidFill>
              </a:rPr>
              <a:t>First historically recorded pandemic of </a:t>
            </a:r>
            <a:r>
              <a:rPr lang="en-US" i="1" dirty="0">
                <a:solidFill>
                  <a:schemeClr val="bg1"/>
                </a:solidFill>
              </a:rPr>
              <a:t>Yersinia pestis</a:t>
            </a:r>
          </a:p>
          <a:p>
            <a:pPr lvl="1"/>
            <a:r>
              <a:rPr lang="en-US" dirty="0">
                <a:solidFill>
                  <a:schemeClr val="bg1"/>
                </a:solidFill>
              </a:rPr>
              <a:t>Launched the ‘first plague pandemic’ resulting in the deaths of 15-100 million people, 25-60% of Europe’s population at the time</a:t>
            </a:r>
          </a:p>
        </p:txBody>
      </p:sp>
      <p:pic>
        <p:nvPicPr>
          <p:cNvPr id="2052" name="Picture 4" descr="undefined">
            <a:extLst>
              <a:ext uri="{FF2B5EF4-FFF2-40B4-BE49-F238E27FC236}">
                <a16:creationId xmlns:a16="http://schemas.microsoft.com/office/drawing/2014/main" id="{27AFF009-4C88-7A7D-E000-10D5BA9E8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837" y="2858563"/>
            <a:ext cx="8278326" cy="38287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28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solidFill>
                  <a:schemeClr val="bg1"/>
                </a:solidFill>
              </a:rPr>
              <a:t>Plague of Justinian (541-549 AD)</a:t>
            </a:r>
          </a:p>
          <a:p>
            <a:r>
              <a:rPr lang="en-US" dirty="0">
                <a:solidFill>
                  <a:schemeClr val="bg1"/>
                </a:solidFill>
              </a:rPr>
              <a:t>Black Death (1346-1353 AD)</a:t>
            </a:r>
          </a:p>
          <a:p>
            <a:pPr lvl="1"/>
            <a:r>
              <a:rPr lang="en-US" dirty="0">
                <a:solidFill>
                  <a:schemeClr val="bg1"/>
                </a:solidFill>
              </a:rPr>
              <a:t>Most fatal pandemic in human history, resulting in deaths of 75-200 million people</a:t>
            </a:r>
            <a:endParaRPr lang="en-US" i="1" dirty="0">
              <a:solidFill>
                <a:schemeClr val="bg1"/>
              </a:solidFill>
            </a:endParaRPr>
          </a:p>
          <a:p>
            <a:pPr lvl="1"/>
            <a:r>
              <a:rPr lang="en-US" dirty="0">
                <a:solidFill>
                  <a:schemeClr val="bg1"/>
                </a:solidFill>
              </a:rPr>
              <a:t>Killed 30-60% of Europe’s population at the time; 17-54% of global population</a:t>
            </a:r>
          </a:p>
        </p:txBody>
      </p:sp>
      <p:pic>
        <p:nvPicPr>
          <p:cNvPr id="5" name="Graphic 4">
            <a:extLst>
              <a:ext uri="{FF2B5EF4-FFF2-40B4-BE49-F238E27FC236}">
                <a16:creationId xmlns:a16="http://schemas.microsoft.com/office/drawing/2014/main" id="{0B31E8A3-7AFD-FE4D-7C08-D58DE78AA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1754" y="1625329"/>
            <a:ext cx="5613554" cy="4896770"/>
          </a:xfrm>
          <a:prstGeom prst="rect">
            <a:avLst/>
          </a:prstGeom>
          <a:effectLst>
            <a:softEdge rad="171962"/>
          </a:effectLst>
        </p:spPr>
      </p:pic>
      <p:sp>
        <p:nvSpPr>
          <p:cNvPr id="7" name="Title 1">
            <a:extLst>
              <a:ext uri="{FF2B5EF4-FFF2-40B4-BE49-F238E27FC236}">
                <a16:creationId xmlns:a16="http://schemas.microsoft.com/office/drawing/2014/main" id="{CE022596-2527-D20E-0D56-9178C1CF88F0}"/>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Tree>
    <p:extLst>
      <p:ext uri="{BB962C8B-B14F-4D97-AF65-F5344CB8AC3E}">
        <p14:creationId xmlns:p14="http://schemas.microsoft.com/office/powerpoint/2010/main" val="744083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pPr lvl="1"/>
            <a:r>
              <a:rPr lang="en-US" dirty="0">
                <a:solidFill>
                  <a:schemeClr val="bg1"/>
                </a:solidFill>
              </a:rPr>
              <a:t>Pathogen still unknown! Maybe viral hemorrhagic fever, maybe bacterium</a:t>
            </a:r>
          </a:p>
          <a:p>
            <a:pPr lvl="1"/>
            <a:r>
              <a:rPr lang="en-US" dirty="0">
                <a:solidFill>
                  <a:schemeClr val="bg1"/>
                </a:solidFill>
              </a:rPr>
              <a:t>Killed 80% of the population of Mexico</a:t>
            </a:r>
            <a:endParaRPr lang="en-US" i="1" dirty="0">
              <a:solidFill>
                <a:schemeClr val="bg1"/>
              </a:solidFill>
            </a:endParaRPr>
          </a:p>
        </p:txBody>
      </p:sp>
      <p:pic>
        <p:nvPicPr>
          <p:cNvPr id="4098" name="Picture 2">
            <a:extLst>
              <a:ext uri="{FF2B5EF4-FFF2-40B4-BE49-F238E27FC236}">
                <a16:creationId xmlns:a16="http://schemas.microsoft.com/office/drawing/2014/main" id="{1CC69D49-3831-05A2-E5DF-CFED31AA4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817" y="1646243"/>
            <a:ext cx="5075399" cy="395842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A105DB1-A2C6-C164-DE41-6CAB7D9DF795}"/>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Tree>
    <p:extLst>
      <p:ext uri="{BB962C8B-B14F-4D97-AF65-F5344CB8AC3E}">
        <p14:creationId xmlns:p14="http://schemas.microsoft.com/office/powerpoint/2010/main" val="657945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6B34E-7A30-1063-52AC-3A3167C61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5F34F-AE7B-039A-3E23-3B0BFCC4ED7C}"/>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829321C3-2366-A671-1D17-7C163C6EA033}"/>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introduce global health</a:t>
            </a:r>
          </a:p>
          <a:p>
            <a:r>
              <a:rPr lang="en-US" sz="3200" dirty="0">
                <a:solidFill>
                  <a:schemeClr val="bg1"/>
                </a:solidFill>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Tree>
    <p:extLst>
      <p:ext uri="{BB962C8B-B14F-4D97-AF65-F5344CB8AC3E}">
        <p14:creationId xmlns:p14="http://schemas.microsoft.com/office/powerpoint/2010/main" val="1977708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r>
              <a:rPr lang="en-US" dirty="0">
                <a:solidFill>
                  <a:schemeClr val="bg1"/>
                </a:solidFill>
              </a:rPr>
              <a:t>Spanish Influenza (1918-1920)</a:t>
            </a:r>
          </a:p>
          <a:p>
            <a:pPr lvl="1"/>
            <a:r>
              <a:rPr lang="en-US" dirty="0">
                <a:solidFill>
                  <a:schemeClr val="bg1"/>
                </a:solidFill>
              </a:rPr>
              <a:t>17-100 million deaths worldwide. </a:t>
            </a:r>
          </a:p>
          <a:p>
            <a:pPr lvl="1"/>
            <a:r>
              <a:rPr lang="en-US" dirty="0">
                <a:solidFill>
                  <a:schemeClr val="bg1"/>
                </a:solidFill>
              </a:rPr>
              <a:t>1-5% of global population</a:t>
            </a:r>
          </a:p>
          <a:p>
            <a:pPr lvl="1"/>
            <a:r>
              <a:rPr lang="en-US" dirty="0">
                <a:solidFill>
                  <a:schemeClr val="bg1"/>
                </a:solidFill>
              </a:rPr>
              <a:t>2</a:t>
            </a:r>
            <a:r>
              <a:rPr lang="en-US" baseline="30000" dirty="0">
                <a:solidFill>
                  <a:schemeClr val="bg1"/>
                </a:solidFill>
              </a:rPr>
              <a:t>nd</a:t>
            </a:r>
            <a:r>
              <a:rPr lang="en-US" dirty="0">
                <a:solidFill>
                  <a:schemeClr val="bg1"/>
                </a:solidFill>
              </a:rPr>
              <a:t>-most devastating pandemic       in history (after Black Death)</a:t>
            </a:r>
            <a:endParaRPr lang="en-US" i="1" dirty="0">
              <a:solidFill>
                <a:schemeClr val="bg1"/>
              </a:solidFill>
            </a:endParaRPr>
          </a:p>
        </p:txBody>
      </p:sp>
      <p:pic>
        <p:nvPicPr>
          <p:cNvPr id="6146" name="Picture 2">
            <a:extLst>
              <a:ext uri="{FF2B5EF4-FFF2-40B4-BE49-F238E27FC236}">
                <a16:creationId xmlns:a16="http://schemas.microsoft.com/office/drawing/2014/main" id="{BB1E3B42-5E9A-FEAF-1F8D-6F432A695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673" y="2573839"/>
            <a:ext cx="6139543" cy="3966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97CA80A-1D85-0426-7C5E-9830B2190E6A}"/>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Tree>
    <p:extLst>
      <p:ext uri="{BB962C8B-B14F-4D97-AF65-F5344CB8AC3E}">
        <p14:creationId xmlns:p14="http://schemas.microsoft.com/office/powerpoint/2010/main" val="381574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r>
              <a:rPr lang="en-US" dirty="0">
                <a:solidFill>
                  <a:schemeClr val="bg1"/>
                </a:solidFill>
              </a:rPr>
              <a:t>Spanish Influenza (1918-1920)</a:t>
            </a:r>
          </a:p>
          <a:p>
            <a:r>
              <a:rPr lang="en-US" dirty="0">
                <a:solidFill>
                  <a:schemeClr val="bg1"/>
                </a:solidFill>
              </a:rPr>
              <a:t>HIV (~1960-now)</a:t>
            </a:r>
          </a:p>
          <a:p>
            <a:pPr lvl="1"/>
            <a:r>
              <a:rPr lang="en-US" dirty="0">
                <a:solidFill>
                  <a:schemeClr val="bg1"/>
                </a:solidFill>
              </a:rPr>
              <a:t>&gt;40 million deaths and counting</a:t>
            </a:r>
          </a:p>
          <a:p>
            <a:pPr lvl="1"/>
            <a:r>
              <a:rPr lang="en-US" dirty="0">
                <a:solidFill>
                  <a:schemeClr val="bg1"/>
                </a:solidFill>
              </a:rPr>
              <a:t>Prevalence still &gt;20% in some countries in southern Africa	</a:t>
            </a:r>
          </a:p>
        </p:txBody>
      </p:sp>
      <p:pic>
        <p:nvPicPr>
          <p:cNvPr id="8196" name="Picture 4">
            <a:extLst>
              <a:ext uri="{FF2B5EF4-FFF2-40B4-BE49-F238E27FC236}">
                <a16:creationId xmlns:a16="http://schemas.microsoft.com/office/drawing/2014/main" id="{4AD13C2D-19A5-EA50-1015-B6964F86A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24"/>
          <a:stretch/>
        </p:blipFill>
        <p:spPr bwMode="auto">
          <a:xfrm>
            <a:off x="5766318" y="2578894"/>
            <a:ext cx="6627845" cy="4091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36F3519E-3A28-AEC3-A362-76E6AB0362CE}"/>
              </a:ext>
            </a:extLst>
          </p:cNvPr>
          <p:cNvPicPr>
            <a:picLocks noChangeAspect="1"/>
          </p:cNvPicPr>
          <p:nvPr/>
        </p:nvPicPr>
        <p:blipFill>
          <a:blip r:embed="rId4"/>
          <a:stretch>
            <a:fillRect/>
          </a:stretch>
        </p:blipFill>
        <p:spPr>
          <a:xfrm>
            <a:off x="8714533" y="5802983"/>
            <a:ext cx="3284635" cy="867456"/>
          </a:xfrm>
          <a:prstGeom prst="rect">
            <a:avLst/>
          </a:prstGeom>
        </p:spPr>
      </p:pic>
      <p:sp>
        <p:nvSpPr>
          <p:cNvPr id="7" name="Title 1">
            <a:extLst>
              <a:ext uri="{FF2B5EF4-FFF2-40B4-BE49-F238E27FC236}">
                <a16:creationId xmlns:a16="http://schemas.microsoft.com/office/drawing/2014/main" id="{10BE70A9-DE9C-464B-EEAD-D94BF3C94EC0}"/>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Tree>
    <p:extLst>
      <p:ext uri="{BB962C8B-B14F-4D97-AF65-F5344CB8AC3E}">
        <p14:creationId xmlns:p14="http://schemas.microsoft.com/office/powerpoint/2010/main" val="383498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normAutofit/>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r>
              <a:rPr lang="en-US" dirty="0">
                <a:solidFill>
                  <a:schemeClr val="bg1"/>
                </a:solidFill>
              </a:rPr>
              <a:t>Spanish Influenza (1918-1920)</a:t>
            </a:r>
          </a:p>
          <a:p>
            <a:r>
              <a:rPr lang="en-US" dirty="0">
                <a:solidFill>
                  <a:schemeClr val="bg1"/>
                </a:solidFill>
              </a:rPr>
              <a:t>HIV (~1960-now)</a:t>
            </a:r>
          </a:p>
          <a:p>
            <a:r>
              <a:rPr lang="en-US" dirty="0">
                <a:solidFill>
                  <a:schemeClr val="bg1"/>
                </a:solidFill>
              </a:rPr>
              <a:t>COVID-19 (2019-now)</a:t>
            </a:r>
          </a:p>
          <a:p>
            <a:pPr lvl="1"/>
            <a:r>
              <a:rPr lang="en-US" dirty="0">
                <a:solidFill>
                  <a:schemeClr val="bg1"/>
                </a:solidFill>
              </a:rPr>
              <a:t>~7-30 million deaths worldwide and counting</a:t>
            </a:r>
          </a:p>
          <a:p>
            <a:pPr lvl="1"/>
            <a:r>
              <a:rPr lang="en-US" dirty="0">
                <a:solidFill>
                  <a:schemeClr val="bg1"/>
                </a:solidFill>
              </a:rPr>
              <a:t>~0.1-0.4% of population</a:t>
            </a:r>
          </a:p>
        </p:txBody>
      </p:sp>
      <p:pic>
        <p:nvPicPr>
          <p:cNvPr id="8198" name="Picture 6" descr="Centers for Disease Control and Prevention">
            <a:extLst>
              <a:ext uri="{FF2B5EF4-FFF2-40B4-BE49-F238E27FC236}">
                <a16:creationId xmlns:a16="http://schemas.microsoft.com/office/drawing/2014/main" id="{1B642577-64D4-A981-D23A-1534B710C3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882742" y="931636"/>
            <a:ext cx="2332653" cy="21209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descr="Biden team eyes end of Covid emergency declaration and shift in Covid team  - POLITICO">
            <a:extLst>
              <a:ext uri="{FF2B5EF4-FFF2-40B4-BE49-F238E27FC236}">
                <a16:creationId xmlns:a16="http://schemas.microsoft.com/office/drawing/2014/main" id="{EDF2B16B-09B4-0B1F-658F-85F6EFFD8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90" y="3052536"/>
            <a:ext cx="5413310" cy="3608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FBC0877-1915-3A5B-42A6-9B75934BE47A}"/>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Tree>
    <p:extLst>
      <p:ext uri="{BB962C8B-B14F-4D97-AF65-F5344CB8AC3E}">
        <p14:creationId xmlns:p14="http://schemas.microsoft.com/office/powerpoint/2010/main" val="3771897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cross-sectional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Population biology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a:t>
            </a:r>
            <a:r>
              <a:rPr lang="en-US" sz="3000" b="1" dirty="0">
                <a:solidFill>
                  <a:schemeClr val="bg1"/>
                </a:solidFill>
              </a:rPr>
              <a:t>dynamical (population) models</a:t>
            </a:r>
            <a:r>
              <a:rPr lang="en-US" sz="3000" dirty="0">
                <a:solidFill>
                  <a:schemeClr val="bg1"/>
                </a:solidFill>
              </a:rPr>
              <a:t> to time series 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4627984"/>
            <a:ext cx="5649685" cy="20024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4460033"/>
            <a:ext cx="5892283" cy="2141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714830-CA9C-7502-F79C-A545E64549F5}"/>
              </a:ext>
            </a:extLst>
          </p:cNvPr>
          <p:cNvSpPr>
            <a:spLocks noGrp="1"/>
          </p:cNvSpPr>
          <p:nvPr>
            <p:ph type="title"/>
          </p:nvPr>
        </p:nvSpPr>
        <p:spPr>
          <a:xfrm>
            <a:off x="-45277" y="27761"/>
            <a:ext cx="12282552" cy="1325563"/>
          </a:xfrm>
        </p:spPr>
        <p:txBody>
          <a:bodyPr>
            <a:normAutofit/>
          </a:bodyPr>
          <a:lstStyle/>
          <a:p>
            <a:pPr algn="ctr"/>
            <a:r>
              <a:rPr lang="en-US" sz="4200" dirty="0">
                <a:solidFill>
                  <a:schemeClr val="bg1"/>
                </a:solidFill>
              </a:rPr>
              <a:t>Epidemiology vs. Population Biology (Disease Dynamics)</a:t>
            </a:r>
          </a:p>
        </p:txBody>
      </p:sp>
    </p:spTree>
    <p:extLst>
      <p:ext uri="{BB962C8B-B14F-4D97-AF65-F5344CB8AC3E}">
        <p14:creationId xmlns:p14="http://schemas.microsoft.com/office/powerpoint/2010/main" val="322364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a:t>
            </a:r>
            <a:r>
              <a:rPr lang="en-US" b="1" dirty="0">
                <a:solidFill>
                  <a:schemeClr val="bg1"/>
                </a:solidFill>
              </a:rPr>
              <a:t>cross-sectional</a:t>
            </a:r>
            <a:r>
              <a:rPr lang="en-US" dirty="0">
                <a:solidFill>
                  <a:schemeClr val="bg1"/>
                </a:solidFill>
              </a:rPr>
              <a:t>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Population biology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dynamical (population) models to </a:t>
            </a:r>
            <a:r>
              <a:rPr lang="en-US" sz="3000" b="1" dirty="0">
                <a:solidFill>
                  <a:schemeClr val="bg1"/>
                </a:solidFill>
              </a:rPr>
              <a:t>time series </a:t>
            </a:r>
            <a:r>
              <a:rPr lang="en-US" sz="3000" dirty="0">
                <a:solidFill>
                  <a:schemeClr val="bg1"/>
                </a:solidFill>
              </a:rPr>
              <a:t>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5784110"/>
            <a:ext cx="5649685" cy="8463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DD30B6FC-A938-59B4-D9F3-557AE0334E11}"/>
              </a:ext>
            </a:extLst>
          </p:cNvPr>
          <p:cNvSpPr/>
          <p:nvPr/>
        </p:nvSpPr>
        <p:spPr>
          <a:xfrm>
            <a:off x="6299717" y="5520645"/>
            <a:ext cx="5892283" cy="1080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48F8015-B9B0-F996-7226-E74F93908DDC}"/>
              </a:ext>
            </a:extLst>
          </p:cNvPr>
          <p:cNvSpPr>
            <a:spLocks noGrp="1"/>
          </p:cNvSpPr>
          <p:nvPr>
            <p:ph type="title"/>
          </p:nvPr>
        </p:nvSpPr>
        <p:spPr>
          <a:xfrm>
            <a:off x="-45277" y="27761"/>
            <a:ext cx="12282552" cy="1325563"/>
          </a:xfrm>
        </p:spPr>
        <p:txBody>
          <a:bodyPr>
            <a:normAutofit/>
          </a:bodyPr>
          <a:lstStyle/>
          <a:p>
            <a:pPr algn="ctr"/>
            <a:r>
              <a:rPr lang="en-US" sz="4200" dirty="0">
                <a:solidFill>
                  <a:schemeClr val="bg1"/>
                </a:solidFill>
              </a:rPr>
              <a:t>Epidemiology vs. Population Biology (Disease Dynamics)</a:t>
            </a:r>
          </a:p>
        </p:txBody>
      </p:sp>
    </p:spTree>
    <p:extLst>
      <p:ext uri="{BB962C8B-B14F-4D97-AF65-F5344CB8AC3E}">
        <p14:creationId xmlns:p14="http://schemas.microsoft.com/office/powerpoint/2010/main" val="2006874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a:ln>
            <a:noFill/>
          </a:ln>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a:t>
            </a:r>
            <a:r>
              <a:rPr lang="en-US" b="1" dirty="0">
                <a:solidFill>
                  <a:schemeClr val="bg1"/>
                </a:solidFill>
              </a:rPr>
              <a:t>cross-sectional</a:t>
            </a:r>
            <a:r>
              <a:rPr lang="en-US" dirty="0">
                <a:solidFill>
                  <a:schemeClr val="bg1"/>
                </a:solidFill>
              </a:rPr>
              <a:t>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a:ln>
            <a:no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Population biology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dynamical (population) models to </a:t>
            </a:r>
            <a:r>
              <a:rPr lang="en-US" sz="3000" b="1" dirty="0">
                <a:solidFill>
                  <a:schemeClr val="bg1"/>
                </a:solidFill>
              </a:rPr>
              <a:t>time series </a:t>
            </a:r>
            <a:r>
              <a:rPr lang="en-US" sz="3000" dirty="0">
                <a:solidFill>
                  <a:schemeClr val="bg1"/>
                </a:solidFill>
              </a:rPr>
              <a:t>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2" name="Title 1">
            <a:extLst>
              <a:ext uri="{FF2B5EF4-FFF2-40B4-BE49-F238E27FC236}">
                <a16:creationId xmlns:a16="http://schemas.microsoft.com/office/drawing/2014/main" id="{506F1B1C-84CF-0A4B-A658-80470CBFBD18}"/>
              </a:ext>
            </a:extLst>
          </p:cNvPr>
          <p:cNvSpPr>
            <a:spLocks noGrp="1"/>
          </p:cNvSpPr>
          <p:nvPr>
            <p:ph type="title"/>
          </p:nvPr>
        </p:nvSpPr>
        <p:spPr>
          <a:xfrm>
            <a:off x="-45277" y="27761"/>
            <a:ext cx="12282552" cy="1325563"/>
          </a:xfrm>
        </p:spPr>
        <p:txBody>
          <a:bodyPr>
            <a:normAutofit/>
          </a:bodyPr>
          <a:lstStyle/>
          <a:p>
            <a:pPr algn="ctr"/>
            <a:r>
              <a:rPr lang="en-US" sz="4200" dirty="0">
                <a:solidFill>
                  <a:schemeClr val="bg1"/>
                </a:solidFill>
              </a:rPr>
              <a:t>Epidemiology vs. Population Biology (Disease Dynamics)</a:t>
            </a:r>
          </a:p>
        </p:txBody>
      </p:sp>
    </p:spTree>
    <p:extLst>
      <p:ext uri="{BB962C8B-B14F-4D97-AF65-F5344CB8AC3E}">
        <p14:creationId xmlns:p14="http://schemas.microsoft.com/office/powerpoint/2010/main" val="3228027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17A7D7-B0DE-3454-F562-7BC623020A41}"/>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DD17A7D7-B0DE-3454-F562-7BC623020A41}"/>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909B684-9BA6-8C22-E7B7-8F633A4F18D0}"/>
              </a:ext>
            </a:extLst>
          </p:cNvPr>
          <p:cNvSpPr>
            <a:spLocks noGrp="1"/>
          </p:cNvSpPr>
          <p:nvPr>
            <p:ph idx="1"/>
          </p:nvPr>
        </p:nvSpPr>
        <p:spPr>
          <a:xfrm>
            <a:off x="1647479" y="1224953"/>
            <a:ext cx="9020522" cy="2425594"/>
          </a:xfrm>
        </p:spPr>
        <p:txBody>
          <a:bodyPr>
            <a:normAutofit/>
          </a:body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endParaRPr lang="en-US" dirty="0">
              <a:solidFill>
                <a:schemeClr val="bg1"/>
              </a:solidFill>
            </a:endParaRPr>
          </a:p>
        </p:txBody>
      </p:sp>
    </p:spTree>
    <p:extLst>
      <p:ext uri="{BB962C8B-B14F-4D97-AF65-F5344CB8AC3E}">
        <p14:creationId xmlns:p14="http://schemas.microsoft.com/office/powerpoint/2010/main" val="2595358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65D368D-16AB-3DBF-97DD-6608B99BFB20}"/>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265D368D-16AB-3DBF-97DD-6608B99BFB20}"/>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D6287148-8397-B1E7-A728-44F427E766E8}"/>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spTree>
    <p:extLst>
      <p:ext uri="{BB962C8B-B14F-4D97-AF65-F5344CB8AC3E}">
        <p14:creationId xmlns:p14="http://schemas.microsoft.com/office/powerpoint/2010/main" val="561365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9E7373F-3171-A80B-5FE7-A6A4B9A95DB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29E7373F-3171-A80B-5FE7-A6A4B9A95DB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532D2ADF-A856-8BCD-83A4-1343F587BCEB}"/>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spTree>
    <p:extLst>
      <p:ext uri="{BB962C8B-B14F-4D97-AF65-F5344CB8AC3E}">
        <p14:creationId xmlns:p14="http://schemas.microsoft.com/office/powerpoint/2010/main" val="1357812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E14BF-9D31-8294-798A-5D19A161C5FB}"/>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CF54A26A-2C18-440B-0260-F88B25BDC32D}"/>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C64688AA-1EB7-6768-574C-A7DE2C509AFE}"/>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EB7BFF29-FD36-A7AF-2D5A-E898A194176E}"/>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A9D65806-C6F1-A78D-3C12-1F449009AD21}"/>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E9E03E4B-A490-A305-758A-A9803A72C58B}"/>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BA28D1E2-A038-8B3D-BBC6-2EA36C70A92C}"/>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C7342C41-4A7F-A4FC-C340-2BDBF6DD324B}"/>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83F94F94-F164-BE6B-4BCA-B40CDEC41CA9}"/>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E1ECEE38-E781-4167-F37D-BB6A3B9D9E22}"/>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783E34BA-F693-DFEA-0940-A5412B842BEC}"/>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907B85BA-B082-6C60-5710-276CB0D4AB98}"/>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18616B54-E85F-1F78-8598-5ACC0D646FD8}"/>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189F1D05-912E-219B-2ED3-72178C319A28}"/>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4083AD59-4AC6-BA8A-0129-E64B133D5E64}"/>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6F2AE5FE-A4B6-4F71-D384-1C4C2CA3E233}"/>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7730D9F8-B975-89E8-35DC-99CD4DDA5CED}"/>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31F500E7-FFFE-840B-CED0-A3905391314F}"/>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F6E7AF33-BF58-D512-4F83-EDAC8C97F049}"/>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8801DC01-7521-F6B0-A93B-2D64F2FFF2FB}"/>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F2D649EB-2E02-EC47-FD17-0314678C234F}"/>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8CC8E213-6A06-35EA-5579-9A2705DB4896}"/>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CB1426F5-8022-3D00-9CE0-7F466047D1D0}"/>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B421C00A-212E-D639-2C40-5D8248673A34}"/>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C9FEC164-B231-9AB3-7087-60826ACFDED3}"/>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820F150-F7D5-C335-77D4-263B02997031}"/>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4820F150-F7D5-C335-77D4-263B02997031}"/>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A8A4C544-576C-B4B8-5456-A4CB361A8357}"/>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7A218210-9995-B39F-4414-56A9A52689EB}"/>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984268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8D3E-BD69-674F-E6FC-F79E2DDAB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07B67-EBBA-BF64-0818-6D21F06C2368}"/>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7D4211BA-4254-FAFE-5487-A86F086E2CDB}"/>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highlight>
                  <a:srgbClr val="FFFF00"/>
                </a:highlight>
              </a:rPr>
              <a:t>To introduce global health</a:t>
            </a:r>
          </a:p>
          <a:p>
            <a:r>
              <a:rPr lang="en-US" sz="3200" dirty="0">
                <a:solidFill>
                  <a:schemeClr val="bg1"/>
                </a:solidFill>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Tree>
    <p:extLst>
      <p:ext uri="{BB962C8B-B14F-4D97-AF65-F5344CB8AC3E}">
        <p14:creationId xmlns:p14="http://schemas.microsoft.com/office/powerpoint/2010/main" val="3069465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6658-D0AF-02DD-5E6D-FABD12534D3F}"/>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40201E9E-AEF8-9082-B222-68EACC1CFCED}"/>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640FEC7D-4D6E-77CB-1AE4-E69328E92FAE}"/>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A8D0CD02-CB80-0E78-5CE3-871CB6C13E9A}"/>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FF399523-1F76-D3E8-17CE-79DFAC29563A}"/>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47A55886-1E25-1B31-C751-2E6653CBAED5}"/>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C17A3777-15EA-CD44-FF0C-9C9740212FE9}"/>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0903B963-8732-3BA4-37A8-6E9A7D38009D}"/>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8188FCAD-DEA1-1D15-47B0-A1FAD3F6EC62}"/>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69802DED-3336-534E-FB4B-E6DD512EAC82}"/>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619DE45A-E70D-F8FE-2D45-F731F698906A}"/>
              </a:ext>
            </a:extLst>
          </p:cNvPr>
          <p:cNvSpPr>
            <a:spLocks noChangeArrowheads="1"/>
          </p:cNvSpPr>
          <p:nvPr/>
        </p:nvSpPr>
        <p:spPr bwMode="auto">
          <a:xfrm>
            <a:off x="5767552" y="4468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F691ABCC-C440-C187-F3C7-A94EE8654FBF}"/>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5A484F52-8344-4E64-1789-E075814C147E}"/>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A28F2594-C987-B357-4959-DDDD92B1FAAC}"/>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F0685158-9894-EC21-F048-92130B5668BC}"/>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456DDAE5-D544-54A4-592F-0EE4F844A714}"/>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C3EB8799-0B45-43A3-0E58-551E7840A04A}"/>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8C9A046D-D6B9-24D4-B7EC-8AF7886C8DB7}"/>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B2F68E53-3C3A-651F-355B-25995F342672}"/>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707F146B-3CB8-0AE3-336F-0F47D192B460}"/>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F94ECCA2-76F7-6EB5-A135-AAD043279528}"/>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4378066C-79F7-C9EA-1106-BB2DE8CE644E}"/>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291EB6D5-6C78-1149-C098-8004BB91F727}"/>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60CEEFEB-F0D2-78A0-3B30-BA17E703E139}"/>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6136C72A-3687-EC89-0D2B-91D329E7FF2B}"/>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921F978-F361-934B-45BB-186FFA5D2336}"/>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1921F978-F361-934B-45BB-186FFA5D2336}"/>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D0ADE018-A69D-3141-54BC-2E5D061D03D6}"/>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2E360438-22EB-E3A9-E639-494C037B1419}"/>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 name="AutoShape 29">
            <a:extLst>
              <a:ext uri="{FF2B5EF4-FFF2-40B4-BE49-F238E27FC236}">
                <a16:creationId xmlns:a16="http://schemas.microsoft.com/office/drawing/2014/main" id="{7526FD49-9C20-84FF-60F9-DB3748112BC5}"/>
              </a:ext>
            </a:extLst>
          </p:cNvPr>
          <p:cNvCxnSpPr>
            <a:cxnSpLocks noChangeShapeType="1"/>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572634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2ABD5-6EE0-4FE2-C383-FE10F2BBEE81}"/>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27D45B77-057D-519E-BC83-29E81D3501B0}"/>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6686E511-9EF7-29FD-7C90-53D19E8746AF}"/>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5E07C177-4D62-F37E-0E0A-2A113978FFBF}"/>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4D139C1D-0706-5567-F08D-6E56395A960A}"/>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86270443-DBF8-EA23-CDF0-29D19771DA57}"/>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55B9C44A-A58A-4030-BA37-2AAD6BC2D4C1}"/>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3BC0019F-DA74-B163-4048-BED5CC6BA252}"/>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7E4AB90D-B5AB-1437-9EE2-5745917BF4DB}"/>
              </a:ext>
            </a:extLst>
          </p:cNvPr>
          <p:cNvSpPr>
            <a:spLocks noChangeArrowheads="1"/>
          </p:cNvSpPr>
          <p:nvPr/>
        </p:nvSpPr>
        <p:spPr bwMode="auto">
          <a:xfrm>
            <a:off x="5005552" y="5230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9F4FFF53-9276-BF71-2294-AB9D3374A68F}"/>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15A5F36B-9F59-29D1-3D6B-24529F7C71A0}"/>
              </a:ext>
            </a:extLst>
          </p:cNvPr>
          <p:cNvSpPr>
            <a:spLocks noChangeArrowheads="1"/>
          </p:cNvSpPr>
          <p:nvPr/>
        </p:nvSpPr>
        <p:spPr bwMode="auto">
          <a:xfrm>
            <a:off x="5767552" y="4468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27DD7BD1-C344-4AF5-823E-9A2D4D2137E7}"/>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251A4D7F-714F-9906-6EB0-BC70B0EBD8BD}"/>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F3B54E47-0F1F-7680-4500-DE54DC66E24D}"/>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4D6B9C40-FE13-4D2C-4C9D-3AEF36D5F515}"/>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65DA5B51-D428-CFAC-835B-0EDBA2E23CD1}"/>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AAFE681A-1A6D-6F21-5A36-64FB6235403B}"/>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C6DF75D4-979F-07AC-6F57-C416AFA3D2BD}"/>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DD0D1D5C-D8CA-D3B8-D214-BB96FB993D87}"/>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8091315E-334E-FAF1-CB6F-12CFB4C73863}"/>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B6B5C220-A3D5-DEFD-4CF4-6BAE8EC73D52}"/>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2B9F66FF-D920-ACB8-08F7-C4096129FE06}"/>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FE947060-BF77-84F7-11CB-3817A30F17E5}"/>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F05517A3-0A9B-D363-F3C9-82198689C6C0}"/>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38E7249E-8F91-4457-6CDC-517ED5ABDFAD}"/>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BF7518F2-C5A2-7942-8B11-6586A4CA81FD}"/>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BF7518F2-C5A2-7942-8B11-6586A4CA81FD}"/>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52884F83-CA80-847E-17A8-29853B92F30C}"/>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1DC52C94-C0AC-4AE8-1F85-CA5F7F6D8596}"/>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 name="AutoShape 29">
            <a:extLst>
              <a:ext uri="{FF2B5EF4-FFF2-40B4-BE49-F238E27FC236}">
                <a16:creationId xmlns:a16="http://schemas.microsoft.com/office/drawing/2014/main" id="{5E2F6905-9065-E611-E58F-AD3B9D628782}"/>
              </a:ext>
            </a:extLst>
          </p:cNvPr>
          <p:cNvCxnSpPr>
            <a:cxnSpLocks noChangeShapeType="1"/>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4" name="AutoShape 28">
            <a:extLst>
              <a:ext uri="{FF2B5EF4-FFF2-40B4-BE49-F238E27FC236}">
                <a16:creationId xmlns:a16="http://schemas.microsoft.com/office/drawing/2014/main" id="{147B17ED-D340-E265-375A-2C65EB8062B8}"/>
              </a:ext>
            </a:extLst>
          </p:cNvPr>
          <p:cNvCxnSpPr>
            <a:cxnSpLocks noChangeShapeType="1"/>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254749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0ECE7-01EA-A985-E769-93AF64C2B3AA}"/>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0A5565B1-7BF7-99A4-5D3B-EE12E564D373}"/>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E48F163D-ABC4-6856-5CA1-B690D6A53DF6}"/>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26E102A2-3A8C-E6FC-9A2A-E05CD71DB865}"/>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990101A5-4353-EF7C-164E-035EC8CB7E5C}"/>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298275DA-0FB5-9D0F-2739-B0ECE9C1EEB2}"/>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53FEA527-24BB-B429-2C63-E2763ED2EFB1}"/>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4A5ED31F-B282-EC2E-22BD-08A23B631D95}"/>
              </a:ext>
            </a:extLst>
          </p:cNvPr>
          <p:cNvSpPr>
            <a:spLocks noChangeArrowheads="1"/>
          </p:cNvSpPr>
          <p:nvPr/>
        </p:nvSpPr>
        <p:spPr bwMode="auto">
          <a:xfrm>
            <a:off x="7215352" y="54589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0B6699BD-7AF1-0F1A-14A4-205540AE47C5}"/>
              </a:ext>
            </a:extLst>
          </p:cNvPr>
          <p:cNvSpPr>
            <a:spLocks noChangeArrowheads="1"/>
          </p:cNvSpPr>
          <p:nvPr/>
        </p:nvSpPr>
        <p:spPr bwMode="auto">
          <a:xfrm>
            <a:off x="5005552" y="5230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EDC68768-E1C9-9D0C-615D-B64A1777C40C}"/>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D2262893-B3F2-E0F9-D017-3808A7DA7EB2}"/>
              </a:ext>
            </a:extLst>
          </p:cNvPr>
          <p:cNvSpPr>
            <a:spLocks noChangeArrowheads="1"/>
          </p:cNvSpPr>
          <p:nvPr/>
        </p:nvSpPr>
        <p:spPr bwMode="auto">
          <a:xfrm>
            <a:off x="5767552" y="4468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262AF19A-202F-BD4C-CA94-41E442963A7E}"/>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9826C484-CDC1-16AF-7B5A-E4A0FA402C68}"/>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4ADC0115-6BCE-0403-6C47-2E7297BF3446}"/>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BB82E417-652B-8F60-A2D0-DE3B80EE2648}"/>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855CEE8F-1021-FB7E-99C5-48A26870800C}"/>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CE470D9A-9818-FF3B-5AA3-06A2B6D40C90}"/>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0689AB6D-F1B4-DDB0-0328-7AE69A8B4693}"/>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21A0464C-C222-6A82-CD11-68D9D6CBDC13}"/>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8AEA85A8-2B24-52E1-E8C5-63CF778F9A0E}"/>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735477FC-5DF5-A86D-5A5B-1D5C65522B5E}"/>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3BFE43BE-2583-0D54-77DE-76F2364ADF56}"/>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35AEC7A9-C20D-7D53-5D76-B7519828DB17}"/>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BCE71BB3-3C13-6785-A8B9-4C344D044D87}"/>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15767028-9796-A947-17CB-9022B441E5FB}"/>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B1A7AA35-5251-2E34-6253-1C64389C5C90}"/>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B1A7AA35-5251-2E34-6253-1C64389C5C90}"/>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525A27AA-3E0A-8019-3505-C5BE1CF265A5}"/>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F40E0369-8C4E-FD36-9DF4-FC8F162E5C30}"/>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 name="AutoShape 29">
            <a:extLst>
              <a:ext uri="{FF2B5EF4-FFF2-40B4-BE49-F238E27FC236}">
                <a16:creationId xmlns:a16="http://schemas.microsoft.com/office/drawing/2014/main" id="{81208993-7A9C-D5BD-CE99-A647C62EC227}"/>
              </a:ext>
            </a:extLst>
          </p:cNvPr>
          <p:cNvCxnSpPr>
            <a:cxnSpLocks noChangeShapeType="1"/>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4" name="AutoShape 28">
            <a:extLst>
              <a:ext uri="{FF2B5EF4-FFF2-40B4-BE49-F238E27FC236}">
                <a16:creationId xmlns:a16="http://schemas.microsoft.com/office/drawing/2014/main" id="{040B40E2-6569-252B-4FBA-948680CC86C3}"/>
              </a:ext>
            </a:extLst>
          </p:cNvPr>
          <p:cNvCxnSpPr>
            <a:cxnSpLocks noChangeShapeType="1"/>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8" name="AutoShape 30">
            <a:extLst>
              <a:ext uri="{FF2B5EF4-FFF2-40B4-BE49-F238E27FC236}">
                <a16:creationId xmlns:a16="http://schemas.microsoft.com/office/drawing/2014/main" id="{B9BB2AC7-E85A-93D3-BD8F-6B4871805962}"/>
              </a:ext>
            </a:extLst>
          </p:cNvPr>
          <p:cNvCxnSpPr>
            <a:cxnSpLocks noChangeShapeType="1"/>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613551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3949-63A3-6AF1-5AD4-2DABCB3DF61B}"/>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FCC64CB3-F16F-B512-A5CC-4CC43F7BD591}"/>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49D18CFC-834E-50C4-221B-965D12CC09E3}"/>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868C9536-B5F0-F3D1-3A3E-081F76EEFA44}"/>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3DA68A7C-4A5A-E06C-5C42-3781E7C5D347}"/>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576CD0E6-B3BC-DDFB-3FB7-E98EE9A6FB4D}"/>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B3DDC2DB-B679-9857-DE1F-CA8268FE3B08}"/>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709860D5-ABB1-FE42-A75A-F03670D39465}"/>
              </a:ext>
            </a:extLst>
          </p:cNvPr>
          <p:cNvSpPr>
            <a:spLocks noChangeArrowheads="1"/>
          </p:cNvSpPr>
          <p:nvPr/>
        </p:nvSpPr>
        <p:spPr bwMode="auto">
          <a:xfrm>
            <a:off x="7215352" y="54589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0F1492F4-B2F7-ADCA-767F-8B93C63DE1CB}"/>
              </a:ext>
            </a:extLst>
          </p:cNvPr>
          <p:cNvSpPr>
            <a:spLocks noChangeArrowheads="1"/>
          </p:cNvSpPr>
          <p:nvPr/>
        </p:nvSpPr>
        <p:spPr bwMode="auto">
          <a:xfrm>
            <a:off x="5005552" y="5230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0DDED880-3B15-11F6-5F6C-CFF5B26EF683}"/>
              </a:ext>
            </a:extLst>
          </p:cNvPr>
          <p:cNvSpPr>
            <a:spLocks noChangeArrowheads="1"/>
          </p:cNvSpPr>
          <p:nvPr/>
        </p:nvSpPr>
        <p:spPr bwMode="auto">
          <a:xfrm>
            <a:off x="9729952" y="4239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43D0B536-61E8-629A-CFB5-38B4CA1D1FDE}"/>
              </a:ext>
            </a:extLst>
          </p:cNvPr>
          <p:cNvSpPr>
            <a:spLocks noChangeArrowheads="1"/>
          </p:cNvSpPr>
          <p:nvPr/>
        </p:nvSpPr>
        <p:spPr bwMode="auto">
          <a:xfrm>
            <a:off x="5767552" y="4468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DF163BA8-7F57-9A2D-0A26-7924DDBA9E13}"/>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7AA509B6-7E0A-1C20-0ADB-AC21577082DE}"/>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AF6790EA-0DF8-2AE4-729A-945BD2912033}"/>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D2BBBC80-60DA-FAC0-E9EF-68D7FF864F6D}"/>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2B6BB304-45A2-46A2-B306-2AB78C1EDA20}"/>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9B816A8C-0B2F-944D-023B-C5F508080FB3}"/>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3A47F26A-7C55-D28D-CBAC-77AC02C5978B}"/>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60C82C27-479C-F2B7-6526-23FD8138EF1E}"/>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F44888F6-C209-C67D-0619-8F63509797D4}"/>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396D3DBB-B83E-6E30-E528-8C1F01665A70}"/>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EA7C1B6A-38B2-D3F6-BBF5-C4B66DB36246}"/>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DD6A257E-6F90-6243-E53C-0C62D72A192A}"/>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B75D098D-D1AF-791E-1DD6-2450CF5401E1}"/>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ED74EE92-E314-90C2-88C0-B137BCE1B36F}"/>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D2284E7-47B4-48F2-8F53-FFDBB07A4CA2}"/>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2D2284E7-47B4-48F2-8F53-FFDBB07A4CA2}"/>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A112B978-3CDE-BD47-F211-B132BEC86531}"/>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AB4F906B-6FB1-14CC-4028-97BD2B774462}"/>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 name="AutoShape 29">
            <a:extLst>
              <a:ext uri="{FF2B5EF4-FFF2-40B4-BE49-F238E27FC236}">
                <a16:creationId xmlns:a16="http://schemas.microsoft.com/office/drawing/2014/main" id="{3B733D7C-B7BE-D668-17C4-50FE395E1B1C}"/>
              </a:ext>
            </a:extLst>
          </p:cNvPr>
          <p:cNvCxnSpPr>
            <a:cxnSpLocks noChangeShapeType="1"/>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4" name="AutoShape 28">
            <a:extLst>
              <a:ext uri="{FF2B5EF4-FFF2-40B4-BE49-F238E27FC236}">
                <a16:creationId xmlns:a16="http://schemas.microsoft.com/office/drawing/2014/main" id="{A203256F-FF51-4E3E-EE07-3416E1E7E391}"/>
              </a:ext>
            </a:extLst>
          </p:cNvPr>
          <p:cNvCxnSpPr>
            <a:cxnSpLocks noChangeShapeType="1"/>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8" name="AutoShape 30">
            <a:extLst>
              <a:ext uri="{FF2B5EF4-FFF2-40B4-BE49-F238E27FC236}">
                <a16:creationId xmlns:a16="http://schemas.microsoft.com/office/drawing/2014/main" id="{9F4C867E-237B-2597-377C-D1C8598E298A}"/>
              </a:ext>
            </a:extLst>
          </p:cNvPr>
          <p:cNvCxnSpPr>
            <a:cxnSpLocks noChangeShapeType="1"/>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1">
            <a:extLst>
              <a:ext uri="{FF2B5EF4-FFF2-40B4-BE49-F238E27FC236}">
                <a16:creationId xmlns:a16="http://schemas.microsoft.com/office/drawing/2014/main" id="{CF05A429-5311-B8C7-B4FF-2F081638D13F}"/>
              </a:ext>
            </a:extLst>
          </p:cNvPr>
          <p:cNvCxnSpPr>
            <a:cxnSpLocks noChangeShapeType="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7AE42E-4A2D-2517-11F3-69B17C437BF1}"/>
                  </a:ext>
                </a:extLst>
              </p:cNvPr>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solidFill>
                      <a:schemeClr val="bg1"/>
                    </a:solidFill>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solidFill>
                      <a:schemeClr val="bg1"/>
                    </a:solidFill>
                    <a:latin typeface="+mn-lt"/>
                    <a:cs typeface="Times New Roman" charset="0"/>
                  </a:rPr>
                  <a:t>? </a:t>
                </a:r>
              </a:p>
            </p:txBody>
          </p:sp>
        </mc:Choice>
        <mc:Fallback xmlns="">
          <p:sp>
            <p:nvSpPr>
              <p:cNvPr id="32" name="TextBox 31">
                <a:extLst>
                  <a:ext uri="{FF2B5EF4-FFF2-40B4-BE49-F238E27FC236}">
                    <a16:creationId xmlns:a16="http://schemas.microsoft.com/office/drawing/2014/main" id="{177AE42E-4A2D-2517-11F3-69B17C437BF1}"/>
                  </a:ext>
                </a:extLst>
              </p:cNvPr>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4"/>
                <a:stretch>
                  <a:fillRect l="-3322" t="-11905" b="-2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119344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84630-5BC6-CEF9-2356-141C3F214B7B}"/>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865E9997-9FDB-3942-4B9F-A82AA62C1C11}"/>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B2F89A6F-3BD6-5606-E8D7-7DC62921F912}"/>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02DA8BDB-B054-B976-F35E-C22C6BABEFA5}"/>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D0389B43-44CB-845B-8780-C2B171F3AFF2}"/>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6760A596-9D2C-E162-2001-3A9EDBFF34E8}"/>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8880DFF9-7B80-E807-4773-D78B812C9244}"/>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B07B4D2E-E121-99C5-0440-B025C43118A0}"/>
              </a:ext>
            </a:extLst>
          </p:cNvPr>
          <p:cNvSpPr>
            <a:spLocks noChangeArrowheads="1"/>
          </p:cNvSpPr>
          <p:nvPr/>
        </p:nvSpPr>
        <p:spPr bwMode="auto">
          <a:xfrm>
            <a:off x="7215352" y="54589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2118B2F4-BA0C-7EFA-8296-BD65A942D1C9}"/>
              </a:ext>
            </a:extLst>
          </p:cNvPr>
          <p:cNvSpPr>
            <a:spLocks noChangeArrowheads="1"/>
          </p:cNvSpPr>
          <p:nvPr/>
        </p:nvSpPr>
        <p:spPr bwMode="auto">
          <a:xfrm>
            <a:off x="5005552" y="5230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DD5E6ED6-249E-3707-27C2-A694197135D2}"/>
              </a:ext>
            </a:extLst>
          </p:cNvPr>
          <p:cNvSpPr>
            <a:spLocks noChangeArrowheads="1"/>
          </p:cNvSpPr>
          <p:nvPr/>
        </p:nvSpPr>
        <p:spPr bwMode="auto">
          <a:xfrm>
            <a:off x="9729952" y="4239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CC617468-6F17-E9B3-7D15-BB7200B22D58}"/>
              </a:ext>
            </a:extLst>
          </p:cNvPr>
          <p:cNvSpPr>
            <a:spLocks noChangeArrowheads="1"/>
          </p:cNvSpPr>
          <p:nvPr/>
        </p:nvSpPr>
        <p:spPr bwMode="auto">
          <a:xfrm>
            <a:off x="5767552" y="4468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A1F28AF9-A451-25D2-7C4F-2F6D4254A900}"/>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4A2075BF-1EFD-3A28-CFCC-D07847D9184D}"/>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F409BE7A-ED68-480F-4036-386865CBD443}"/>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4A50F28B-2B40-1D4A-6967-19BCD2530F0B}"/>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01DE6F9A-7981-06B9-5F09-5CA00C52626F}"/>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E52BC63B-5452-D4F7-C349-4F497033E726}"/>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4527E818-7397-6FFC-2264-06CC2A43D67A}"/>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FED6BBE3-491E-A0CA-3DAA-B6B8362FB54A}"/>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78ADA5B9-E7CD-995A-32DD-B0135CF6E6BA}"/>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49F4A795-A304-0226-3080-9C8E246DF7AB}"/>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6DD9ED19-1682-2D76-7B7C-AB0B12D7308B}"/>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7F4598E7-217E-02AA-AD10-F5B2F92B6F51}"/>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E6D8D98F-F5D8-370A-12DB-FC987F855EB4}"/>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5DF26F21-7FB9-443A-763C-2ACA5E4E16C1}"/>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BED58FF-48DF-59EA-94BE-BF5D385F88EF}"/>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3BED58FF-48DF-59EA-94BE-BF5D385F88EF}"/>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FBDE971E-DF24-53F2-EE6B-34E6CC5269AE}"/>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E168EE76-0A09-C5FB-F691-0C535B326D77}"/>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 name="AutoShape 29">
            <a:extLst>
              <a:ext uri="{FF2B5EF4-FFF2-40B4-BE49-F238E27FC236}">
                <a16:creationId xmlns:a16="http://schemas.microsoft.com/office/drawing/2014/main" id="{5CDBD381-B364-43C6-5689-2AB1FF96F410}"/>
              </a:ext>
            </a:extLst>
          </p:cNvPr>
          <p:cNvCxnSpPr>
            <a:cxnSpLocks noChangeShapeType="1"/>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4" name="AutoShape 28">
            <a:extLst>
              <a:ext uri="{FF2B5EF4-FFF2-40B4-BE49-F238E27FC236}">
                <a16:creationId xmlns:a16="http://schemas.microsoft.com/office/drawing/2014/main" id="{4F90B3B8-3257-336B-83F5-B456D168C41E}"/>
              </a:ext>
            </a:extLst>
          </p:cNvPr>
          <p:cNvCxnSpPr>
            <a:cxnSpLocks noChangeShapeType="1"/>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8" name="AutoShape 30">
            <a:extLst>
              <a:ext uri="{FF2B5EF4-FFF2-40B4-BE49-F238E27FC236}">
                <a16:creationId xmlns:a16="http://schemas.microsoft.com/office/drawing/2014/main" id="{EEA742CF-2CBC-78C1-1015-B5A873A78D8D}"/>
              </a:ext>
            </a:extLst>
          </p:cNvPr>
          <p:cNvCxnSpPr>
            <a:cxnSpLocks noChangeShapeType="1"/>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1" name="AutoShape 31">
            <a:extLst>
              <a:ext uri="{FF2B5EF4-FFF2-40B4-BE49-F238E27FC236}">
                <a16:creationId xmlns:a16="http://schemas.microsoft.com/office/drawing/2014/main" id="{30B5A55C-3F44-9A4D-CADA-5F711DF1EE61}"/>
              </a:ext>
            </a:extLst>
          </p:cNvPr>
          <p:cNvCxnSpPr>
            <a:cxnSpLocks noChangeShapeType="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4D55E10-86D3-12F1-F7EE-FEDEB6E3E4B3}"/>
                  </a:ext>
                </a:extLst>
              </p:cNvPr>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solidFill>
                      <a:schemeClr val="bg1"/>
                    </a:solidFill>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solidFill>
                      <a:schemeClr val="bg1"/>
                    </a:solidFill>
                    <a:latin typeface="+mn-lt"/>
                    <a:cs typeface="Times New Roman" charset="0"/>
                  </a:rPr>
                  <a:t>? </a:t>
                </a:r>
              </a:p>
            </p:txBody>
          </p:sp>
        </mc:Choice>
        <mc:Fallback xmlns="">
          <p:sp>
            <p:nvSpPr>
              <p:cNvPr id="32" name="TextBox 31">
                <a:extLst>
                  <a:ext uri="{FF2B5EF4-FFF2-40B4-BE49-F238E27FC236}">
                    <a16:creationId xmlns:a16="http://schemas.microsoft.com/office/drawing/2014/main" id="{94D55E10-86D3-12F1-F7EE-FEDEB6E3E4B3}"/>
                  </a:ext>
                </a:extLst>
              </p:cNvPr>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4"/>
                <a:stretch>
                  <a:fillRect l="-3322"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2E567BE-1E6B-02D9-7098-72C140638DF7}"/>
                  </a:ext>
                </a:extLst>
              </p:cNvPr>
              <p:cNvSpPr txBox="1">
                <a:spLocks noChangeArrowheads="1"/>
              </p:cNvSpPr>
              <p:nvPr/>
            </p:nvSpPr>
            <p:spPr bwMode="auto">
              <a:xfrm>
                <a:off x="10860831" y="6226000"/>
                <a:ext cx="1295079"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r>
                  <a:rPr lang="en-US" sz="2800" dirty="0">
                    <a:solidFill>
                      <a:schemeClr val="bg1"/>
                    </a:solidFill>
                    <a:latin typeface="+mn-lt"/>
                    <a:cs typeface="Times New Roman" charset="0"/>
                  </a:rPr>
                  <a:t>= 5</a:t>
                </a:r>
              </a:p>
            </p:txBody>
          </p:sp>
        </mc:Choice>
        <mc:Fallback xmlns="">
          <p:sp>
            <p:nvSpPr>
              <p:cNvPr id="34" name="TextBox 33">
                <a:extLst>
                  <a:ext uri="{FF2B5EF4-FFF2-40B4-BE49-F238E27FC236}">
                    <a16:creationId xmlns:a16="http://schemas.microsoft.com/office/drawing/2014/main" id="{52E567BE-1E6B-02D9-7098-72C140638DF7}"/>
                  </a:ext>
                </a:extLst>
              </p:cNvPr>
              <p:cNvSpPr txBox="1">
                <a:spLocks noRot="1" noChangeAspect="1" noMove="1" noResize="1" noEditPoints="1" noAdjustHandles="1" noChangeArrowheads="1" noChangeShapeType="1" noTextEdit="1"/>
              </p:cNvSpPr>
              <p:nvPr/>
            </p:nvSpPr>
            <p:spPr bwMode="auto">
              <a:xfrm>
                <a:off x="10860831" y="6226000"/>
                <a:ext cx="1295079" cy="523875"/>
              </a:xfrm>
              <a:prstGeom prst="rect">
                <a:avLst/>
              </a:prstGeom>
              <a:blipFill>
                <a:blip r:embed="rId5"/>
                <a:stretch>
                  <a:fillRect l="-2913" t="-11905" b="-2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4134846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19234"/>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solidFill>
                  <a:schemeClr val="bg1"/>
                </a:solidFill>
              </a:rPr>
              <a:t>The </a:t>
            </a:r>
            <a:r>
              <a:rPr lang="en-US" b="1" dirty="0">
                <a:solidFill>
                  <a:srgbClr val="C00000"/>
                </a:solidFill>
              </a:rPr>
              <a:t>effective reproduction number </a:t>
            </a:r>
            <a:r>
              <a:rPr lang="en-US" dirty="0">
                <a:solidFill>
                  <a:schemeClr val="bg1"/>
                </a:solidFill>
              </a:rPr>
              <a:t>for a pathogen</a:t>
            </a:r>
            <a:endParaRPr lang="en-US" dirty="0">
              <a:solidFill>
                <a:sysClr val="windowText" lastClr="000000"/>
              </a:solidFill>
            </a:endParaRPr>
          </a:p>
          <a:p>
            <a:pPr lvl="0"/>
            <a:r>
              <a:rPr lang="en-US" dirty="0">
                <a:solidFill>
                  <a:sysClr val="windowText" lastClr="000000"/>
                </a:solidFill>
              </a:rPr>
              <a:t>Defined as: the number of new cases caused by one infectious case in a </a:t>
            </a:r>
            <a:r>
              <a:rPr lang="en-US" b="1" dirty="0">
                <a:solidFill>
                  <a:schemeClr val="accent6"/>
                </a:solidFill>
              </a:rPr>
              <a:t>partially </a:t>
            </a:r>
            <a:r>
              <a:rPr lang="en-US" b="1" dirty="0">
                <a:solidFill>
                  <a:sysClr val="windowText" lastClr="000000"/>
                </a:solidFill>
              </a:rPr>
              <a:t>susceptible </a:t>
            </a:r>
            <a:r>
              <a:rPr lang="en-US" dirty="0">
                <a:solidFill>
                  <a:sysClr val="windowText" lastClr="000000"/>
                </a:solidFill>
              </a:rPr>
              <a:t>population</a:t>
            </a:r>
          </a:p>
          <a:p>
            <a:pPr lvl="0"/>
            <a:r>
              <a:rPr lang="en-US" dirty="0">
                <a:solidFill>
                  <a:sysClr val="windowText" lastClr="000000"/>
                </a:solidFill>
              </a:rPr>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smtClean="0">
                          <a:solidFill>
                            <a:sysClr val="windowText" lastClr="000000"/>
                          </a:solidFill>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smtClean="0">
                              <a:solidFill>
                                <a:sysClr val="windowText" lastClr="000000"/>
                              </a:solidFill>
                              <a:latin typeface="Cambria Math" panose="02040503050406030204" pitchFamily="18" charset="0"/>
                              <a:sym typeface="Symbol" pitchFamily="2" charset="2"/>
                            </a:rPr>
                          </m:ctrlPr>
                        </m:fPr>
                        <m:num>
                          <m:r>
                            <a:rPr lang="en-US" sz="3200" b="1" i="0" dirty="0" smtClean="0">
                              <a:solidFill>
                                <a:schemeClr val="accent6">
                                  <a:lumMod val="75000"/>
                                </a:schemeClr>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solidFill>
                                <a:sysClr val="windowText" lastClr="000000"/>
                              </a:solidFill>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solidFill>
                  <a:schemeClr val="bg1"/>
                </a:solidFill>
                <a:latin typeface="+mn-lt"/>
                <a:cs typeface="Times New Roman" charset="0"/>
              </a:rPr>
              <a:t>epiforecasts.io</a:t>
            </a:r>
            <a:r>
              <a:rPr lang="en-US" sz="2800" dirty="0">
                <a:solidFill>
                  <a:schemeClr val="bg1"/>
                </a:solidFill>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solidFill>
                  <a:schemeClr val="bg1"/>
                </a:solidFill>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16" name="Rectangle 15">
            <a:extLst>
              <a:ext uri="{FF2B5EF4-FFF2-40B4-BE49-F238E27FC236}">
                <a16:creationId xmlns:a16="http://schemas.microsoft.com/office/drawing/2014/main" id="{56ADBD41-0C52-7E59-2CAB-422A6D74BBD2}"/>
              </a:ext>
            </a:extLst>
          </p:cNvPr>
          <p:cNvSpPr/>
          <p:nvPr/>
        </p:nvSpPr>
        <p:spPr>
          <a:xfrm>
            <a:off x="-30594" y="1996751"/>
            <a:ext cx="4965696" cy="48612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367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01A1E-D5F8-53A2-4B3B-381EF6C921E1}"/>
            </a:ext>
          </a:extLst>
        </p:cNvPr>
        <p:cNvGrpSpPr/>
        <p:nvPr/>
      </p:nvGrpSpPr>
      <p:grpSpPr>
        <a:xfrm>
          <a:off x="0" y="0"/>
          <a:ext cx="0" cy="0"/>
          <a:chOff x="0" y="0"/>
          <a:chExt cx="0" cy="0"/>
        </a:xfrm>
      </p:grpSpPr>
      <p:pic>
        <p:nvPicPr>
          <p:cNvPr id="20484" name="Picture 4">
            <a:extLst>
              <a:ext uri="{FF2B5EF4-FFF2-40B4-BE49-F238E27FC236}">
                <a16:creationId xmlns:a16="http://schemas.microsoft.com/office/drawing/2014/main" id="{212B4614-A104-11D9-A2F0-55E1AEBAC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19234"/>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50A34E2-CDF1-D9A7-6533-B364CDCC3A42}"/>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650A34E2-CDF1-D9A7-6533-B364CDCC3A42}"/>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6EC8954-0E07-AB71-4C27-25E6C28F6F14}"/>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C6EC8954-0E07-AB71-4C27-25E6C28F6F14}"/>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45D9753-77C7-ED4C-50C1-67C3F01FFE98}"/>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OR</a:t>
            </a:r>
          </a:p>
        </p:txBody>
      </p:sp>
      <p:sp>
        <p:nvSpPr>
          <p:cNvPr id="10" name="Content Placeholder 2">
            <a:extLst>
              <a:ext uri="{FF2B5EF4-FFF2-40B4-BE49-F238E27FC236}">
                <a16:creationId xmlns:a16="http://schemas.microsoft.com/office/drawing/2014/main" id="{9D4836F4-8E31-5532-2D5A-A75E4DA709CF}"/>
              </a:ext>
            </a:extLst>
          </p:cNvPr>
          <p:cNvSpPr>
            <a:spLocks noGrp="1"/>
          </p:cNvSpPr>
          <p:nvPr>
            <p:ph idx="1"/>
          </p:nvPr>
        </p:nvSpPr>
        <p:spPr>
          <a:xfrm>
            <a:off x="0" y="1194842"/>
            <a:ext cx="4887686" cy="3363270"/>
          </a:xfrm>
        </p:spPr>
        <p:txBody>
          <a:bodyPr>
            <a:normAutofit lnSpcReduction="10000"/>
          </a:bodyPr>
          <a:lstStyle/>
          <a:p>
            <a:r>
              <a:rPr lang="en-US" dirty="0">
                <a:solidFill>
                  <a:schemeClr val="bg1"/>
                </a:solidFill>
              </a:rPr>
              <a:t>The </a:t>
            </a:r>
            <a:r>
              <a:rPr lang="en-US" b="1" dirty="0">
                <a:solidFill>
                  <a:srgbClr val="C00000"/>
                </a:solidFill>
              </a:rPr>
              <a:t>effective reproduction number </a:t>
            </a:r>
            <a:r>
              <a:rPr lang="en-US" dirty="0">
                <a:solidFill>
                  <a:schemeClr val="bg1"/>
                </a:solidFill>
              </a:rPr>
              <a:t>for a pathogen</a:t>
            </a:r>
            <a:endParaRPr lang="en-US" dirty="0">
              <a:solidFill>
                <a:sysClr val="windowText" lastClr="000000"/>
              </a:solidFill>
            </a:endParaRPr>
          </a:p>
          <a:p>
            <a:pPr lvl="0"/>
            <a:r>
              <a:rPr lang="en-US" dirty="0">
                <a:solidFill>
                  <a:sysClr val="windowText" lastClr="000000"/>
                </a:solidFill>
              </a:rPr>
              <a:t>Defined as: the number of new cases caused by one infectious case in a </a:t>
            </a:r>
            <a:r>
              <a:rPr lang="en-US" b="1" dirty="0">
                <a:solidFill>
                  <a:schemeClr val="accent6"/>
                </a:solidFill>
              </a:rPr>
              <a:t>partially susceptible</a:t>
            </a:r>
            <a:r>
              <a:rPr lang="en-US" b="1" dirty="0">
                <a:solidFill>
                  <a:sysClr val="windowText" lastClr="000000"/>
                </a:solidFill>
              </a:rPr>
              <a:t> </a:t>
            </a:r>
            <a:r>
              <a:rPr lang="en-US" dirty="0">
                <a:solidFill>
                  <a:sysClr val="windowText" lastClr="000000"/>
                </a:solidFill>
              </a:rPr>
              <a:t>population</a:t>
            </a:r>
          </a:p>
          <a:p>
            <a:pPr lvl="0"/>
            <a:r>
              <a:rPr lang="en-US" dirty="0">
                <a:solidFill>
                  <a:sysClr val="windowText" lastClr="000000"/>
                </a:solidFill>
              </a:rPr>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B9DC987-1241-D31E-DC6E-870A389077DA}"/>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smtClean="0">
                          <a:solidFill>
                            <a:sysClr val="windowText" lastClr="000000"/>
                          </a:solidFill>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smtClean="0">
                              <a:solidFill>
                                <a:sysClr val="windowText" lastClr="000000"/>
                              </a:solidFill>
                              <a:latin typeface="Cambria Math" panose="02040503050406030204" pitchFamily="18" charset="0"/>
                              <a:sym typeface="Symbol" pitchFamily="2" charset="2"/>
                            </a:rPr>
                          </m:ctrlPr>
                        </m:fPr>
                        <m:num>
                          <m:r>
                            <a:rPr lang="en-US" sz="3200" b="1" i="0" dirty="0" smtClean="0">
                              <a:solidFill>
                                <a:schemeClr val="accent6">
                                  <a:lumMod val="75000"/>
                                </a:schemeClr>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solidFill>
                                <a:sysClr val="windowText" lastClr="000000"/>
                              </a:solidFill>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EB9DC987-1241-D31E-DC6E-870A389077DA}"/>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5E616AED-8BE1-CC4F-4ED5-96EB3C86E3B7}"/>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solidFill>
                  <a:schemeClr val="bg1"/>
                </a:solidFill>
                <a:latin typeface="+mn-lt"/>
                <a:cs typeface="Times New Roman" charset="0"/>
              </a:rPr>
              <a:t>epiforecasts.io</a:t>
            </a:r>
            <a:r>
              <a:rPr lang="en-US" sz="2800" dirty="0">
                <a:solidFill>
                  <a:schemeClr val="bg1"/>
                </a:solidFill>
                <a:latin typeface="+mn-lt"/>
                <a:cs typeface="Times New Roman" charset="0"/>
              </a:rPr>
              <a:t> </a:t>
            </a:r>
          </a:p>
        </p:txBody>
      </p:sp>
      <p:sp>
        <p:nvSpPr>
          <p:cNvPr id="13" name="TextBox 12">
            <a:extLst>
              <a:ext uri="{FF2B5EF4-FFF2-40B4-BE49-F238E27FC236}">
                <a16:creationId xmlns:a16="http://schemas.microsoft.com/office/drawing/2014/main" id="{EF37C30D-BB0C-8BF8-C920-7AF60FE872FE}"/>
              </a:ext>
            </a:extLst>
          </p:cNvPr>
          <p:cNvSpPr txBox="1">
            <a:spLocks noChangeArrowheads="1"/>
          </p:cNvSpPr>
          <p:nvPr/>
        </p:nvSpPr>
        <p:spPr bwMode="auto">
          <a:xfrm>
            <a:off x="8382000" y="26705"/>
            <a:ext cx="3810000" cy="830997"/>
          </a:xfrm>
          <a:prstGeom prst="rect">
            <a:avLst/>
          </a:pr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solidFill>
                  <a:schemeClr val="bg1"/>
                </a:solidFill>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82E2E9F0-1C45-B260-430A-F81478630546}"/>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16" name="Rectangle 15">
            <a:extLst>
              <a:ext uri="{FF2B5EF4-FFF2-40B4-BE49-F238E27FC236}">
                <a16:creationId xmlns:a16="http://schemas.microsoft.com/office/drawing/2014/main" id="{8AAFB7FA-A54F-31B5-1991-706949C989FC}"/>
              </a:ext>
            </a:extLst>
          </p:cNvPr>
          <p:cNvSpPr/>
          <p:nvPr/>
        </p:nvSpPr>
        <p:spPr>
          <a:xfrm>
            <a:off x="1490" y="3429000"/>
            <a:ext cx="4965696" cy="342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999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36FD8-E26B-53BA-8F6E-06BDF1C2F1FA}"/>
            </a:ext>
          </a:extLst>
        </p:cNvPr>
        <p:cNvGrpSpPr/>
        <p:nvPr/>
      </p:nvGrpSpPr>
      <p:grpSpPr>
        <a:xfrm>
          <a:off x="0" y="0"/>
          <a:ext cx="0" cy="0"/>
          <a:chOff x="0" y="0"/>
          <a:chExt cx="0" cy="0"/>
        </a:xfrm>
      </p:grpSpPr>
      <p:pic>
        <p:nvPicPr>
          <p:cNvPr id="20484" name="Picture 4">
            <a:extLst>
              <a:ext uri="{FF2B5EF4-FFF2-40B4-BE49-F238E27FC236}">
                <a16:creationId xmlns:a16="http://schemas.microsoft.com/office/drawing/2014/main" id="{009903A7-E4B2-3023-6041-F7ED1D6A4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19234"/>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1B83029-1C97-2FF3-DBCB-0C345091707B}"/>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41B83029-1C97-2FF3-DBCB-0C345091707B}"/>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C037E21-1B32-CD12-B6E9-87C6CEA90C82}"/>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1C037E21-1B32-CD12-B6E9-87C6CEA90C82}"/>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1115D7C-0563-1E28-F19A-101B44B73AEE}"/>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OR</a:t>
            </a:r>
          </a:p>
        </p:txBody>
      </p:sp>
      <p:sp>
        <p:nvSpPr>
          <p:cNvPr id="10" name="Content Placeholder 2">
            <a:extLst>
              <a:ext uri="{FF2B5EF4-FFF2-40B4-BE49-F238E27FC236}">
                <a16:creationId xmlns:a16="http://schemas.microsoft.com/office/drawing/2014/main" id="{9D58CE66-8304-5C53-2E7E-AA56E1C56218}"/>
              </a:ext>
            </a:extLst>
          </p:cNvPr>
          <p:cNvSpPr>
            <a:spLocks noGrp="1"/>
          </p:cNvSpPr>
          <p:nvPr>
            <p:ph idx="1"/>
          </p:nvPr>
        </p:nvSpPr>
        <p:spPr>
          <a:xfrm>
            <a:off x="0" y="1194842"/>
            <a:ext cx="4887686" cy="3363270"/>
          </a:xfrm>
        </p:spPr>
        <p:txBody>
          <a:bodyPr>
            <a:normAutofit lnSpcReduction="10000"/>
          </a:bodyPr>
          <a:lstStyle/>
          <a:p>
            <a:r>
              <a:rPr lang="en-US" dirty="0">
                <a:solidFill>
                  <a:schemeClr val="bg1"/>
                </a:solidFill>
              </a:rPr>
              <a:t>The </a:t>
            </a:r>
            <a:r>
              <a:rPr lang="en-US" b="1" dirty="0">
                <a:solidFill>
                  <a:srgbClr val="C00000"/>
                </a:solidFill>
              </a:rPr>
              <a:t>effective reproduction number </a:t>
            </a:r>
            <a:r>
              <a:rPr lang="en-US" dirty="0">
                <a:solidFill>
                  <a:schemeClr val="bg1"/>
                </a:solidFill>
              </a:rPr>
              <a:t>for a pathogen</a:t>
            </a:r>
            <a:endParaRPr lang="en-US" dirty="0">
              <a:solidFill>
                <a:sysClr val="windowText" lastClr="000000"/>
              </a:solidFill>
            </a:endParaRPr>
          </a:p>
          <a:p>
            <a:pPr lvl="0"/>
            <a:r>
              <a:rPr lang="en-US" dirty="0">
                <a:solidFill>
                  <a:sysClr val="windowText" lastClr="000000"/>
                </a:solidFill>
              </a:rPr>
              <a:t>Defined as: the number of new cases caused by one infectious case in a </a:t>
            </a:r>
            <a:r>
              <a:rPr lang="en-US" b="1" dirty="0">
                <a:solidFill>
                  <a:schemeClr val="accent6"/>
                </a:solidFill>
              </a:rPr>
              <a:t>partially susceptible</a:t>
            </a:r>
            <a:r>
              <a:rPr lang="en-US" b="1" dirty="0">
                <a:solidFill>
                  <a:sysClr val="windowText" lastClr="000000"/>
                </a:solidFill>
              </a:rPr>
              <a:t> </a:t>
            </a:r>
            <a:r>
              <a:rPr lang="en-US" dirty="0">
                <a:solidFill>
                  <a:sysClr val="windowText" lastClr="000000"/>
                </a:solidFill>
              </a:rPr>
              <a:t>population</a:t>
            </a:r>
          </a:p>
          <a:p>
            <a:pPr lvl="0"/>
            <a:r>
              <a:rPr lang="en-US" dirty="0">
                <a:solidFill>
                  <a:sysClr val="windowText" lastClr="000000"/>
                </a:solidFill>
              </a:rPr>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32831B1-6F92-C4C5-29AB-89877616BF4A}"/>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smtClean="0">
                          <a:solidFill>
                            <a:sysClr val="windowText" lastClr="000000"/>
                          </a:solidFill>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smtClean="0">
                              <a:solidFill>
                                <a:sysClr val="windowText" lastClr="000000"/>
                              </a:solidFill>
                              <a:latin typeface="Cambria Math" panose="02040503050406030204" pitchFamily="18" charset="0"/>
                              <a:sym typeface="Symbol" pitchFamily="2" charset="2"/>
                            </a:rPr>
                          </m:ctrlPr>
                        </m:fPr>
                        <m:num>
                          <m:r>
                            <a:rPr lang="en-US" sz="3200" b="1" i="0" dirty="0" smtClean="0">
                              <a:solidFill>
                                <a:schemeClr val="accent6">
                                  <a:lumMod val="75000"/>
                                </a:schemeClr>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solidFill>
                                <a:sysClr val="windowText" lastClr="000000"/>
                              </a:solidFill>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E32831B1-6F92-C4C5-29AB-89877616BF4A}"/>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F180CA7-A13B-8511-9F76-219B9304021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solidFill>
                  <a:schemeClr val="bg1"/>
                </a:solidFill>
                <a:latin typeface="+mn-lt"/>
                <a:cs typeface="Times New Roman" charset="0"/>
              </a:rPr>
              <a:t>epiforecasts.io</a:t>
            </a:r>
            <a:r>
              <a:rPr lang="en-US" sz="2800" dirty="0">
                <a:solidFill>
                  <a:schemeClr val="bg1"/>
                </a:solidFill>
                <a:latin typeface="+mn-lt"/>
                <a:cs typeface="Times New Roman" charset="0"/>
              </a:rPr>
              <a:t> </a:t>
            </a:r>
          </a:p>
        </p:txBody>
      </p:sp>
      <p:sp>
        <p:nvSpPr>
          <p:cNvPr id="13" name="TextBox 12">
            <a:extLst>
              <a:ext uri="{FF2B5EF4-FFF2-40B4-BE49-F238E27FC236}">
                <a16:creationId xmlns:a16="http://schemas.microsoft.com/office/drawing/2014/main" id="{9683ACE2-4C46-ABB7-2E53-5A65240E983D}"/>
              </a:ext>
            </a:extLst>
          </p:cNvPr>
          <p:cNvSpPr txBox="1">
            <a:spLocks noChangeArrowheads="1"/>
          </p:cNvSpPr>
          <p:nvPr/>
        </p:nvSpPr>
        <p:spPr bwMode="auto">
          <a:xfrm>
            <a:off x="8382000" y="26705"/>
            <a:ext cx="3810000" cy="830997"/>
          </a:xfrm>
          <a:prstGeom prst="rect">
            <a:avLst/>
          </a:pr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solidFill>
                  <a:schemeClr val="bg1"/>
                </a:solidFill>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17698988-755F-8D11-545D-4FF82BFD6382}"/>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Tree>
    <p:extLst>
      <p:ext uri="{BB962C8B-B14F-4D97-AF65-F5344CB8AC3E}">
        <p14:creationId xmlns:p14="http://schemas.microsoft.com/office/powerpoint/2010/main" val="934487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a:t>
            </a:r>
            <a:r>
              <a:rPr lang="en-US" sz="4000" dirty="0">
                <a:solidFill>
                  <a:schemeClr val="bg1"/>
                </a:solidFill>
                <a:latin typeface="+mn-lt"/>
              </a:rPr>
              <a:t>can be employed to reduce both R</a:t>
            </a:r>
            <a:r>
              <a:rPr lang="en-US" sz="4000" baseline="-25000" dirty="0">
                <a:solidFill>
                  <a:schemeClr val="bg1"/>
                </a:solidFill>
                <a:latin typeface="+mn-lt"/>
              </a:rPr>
              <a:t>0</a:t>
            </a:r>
            <a:r>
              <a:rPr lang="en-US" sz="4000" dirty="0">
                <a:solidFill>
                  <a:schemeClr val="bg1"/>
                </a:solidFill>
                <a:latin typeface="+mn-lt"/>
              </a:rPr>
              <a:t> and R</a:t>
            </a:r>
            <a:r>
              <a:rPr lang="en-US" sz="4000" baseline="-25000" dirty="0">
                <a:solidFill>
                  <a:schemeClr val="bg1"/>
                </a:solidFill>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solidFill>
                  <a:schemeClr val="bg1"/>
                </a:solidFill>
              </a:rPr>
              <a:t>Social distancing</a:t>
            </a:r>
          </a:p>
          <a:p>
            <a:r>
              <a:rPr lang="en-US" dirty="0">
                <a:solidFill>
                  <a:schemeClr val="bg1"/>
                </a:solidFill>
              </a:rPr>
              <a:t>Masking </a:t>
            </a:r>
          </a:p>
          <a:p>
            <a:r>
              <a:rPr lang="en-US" dirty="0">
                <a:solidFill>
                  <a:schemeClr val="bg1"/>
                </a:solidFill>
              </a:rPr>
              <a:t>Limits to gathering sizes</a:t>
            </a:r>
          </a:p>
          <a:p>
            <a:r>
              <a:rPr lang="en-US" dirty="0">
                <a:solidFill>
                  <a:schemeClr val="bg1"/>
                </a:solidFill>
              </a:rPr>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bg1"/>
                    </a:solidFill>
                  </a:rPr>
                  <a:t>interventions</a:t>
                </a:r>
                <a:endParaRPr lang="en-US" sz="4000" dirty="0">
                  <a:solidFill>
                    <a:schemeClr val="bg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bg1"/>
                    </a:solidFill>
                  </a:rPr>
                  <a:t>interventions</a:t>
                </a:r>
                <a:endParaRPr lang="en-US" sz="4000" dirty="0">
                  <a:solidFill>
                    <a:schemeClr val="bg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F03F98-B858-1F1F-7F11-E11DDEC2CC92}"/>
              </a:ext>
            </a:extLst>
          </p:cNvPr>
          <p:cNvSpPr/>
          <p:nvPr/>
        </p:nvSpPr>
        <p:spPr>
          <a:xfrm>
            <a:off x="7136170" y="1986850"/>
            <a:ext cx="4688243" cy="48711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87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66D26-E147-D2AD-19B0-91AE52F40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ACF2C-316E-EDFC-55C6-3730ADD6DA13}"/>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a:t>
            </a:r>
            <a:r>
              <a:rPr lang="en-US" sz="4000" dirty="0">
                <a:solidFill>
                  <a:schemeClr val="bg1"/>
                </a:solidFill>
                <a:latin typeface="+mn-lt"/>
              </a:rPr>
              <a:t>can be employed to reduce both R</a:t>
            </a:r>
            <a:r>
              <a:rPr lang="en-US" sz="4000" baseline="-25000" dirty="0">
                <a:solidFill>
                  <a:schemeClr val="bg1"/>
                </a:solidFill>
                <a:latin typeface="+mn-lt"/>
              </a:rPr>
              <a:t>0</a:t>
            </a:r>
            <a:r>
              <a:rPr lang="en-US" sz="4000" dirty="0">
                <a:solidFill>
                  <a:schemeClr val="bg1"/>
                </a:solidFill>
                <a:latin typeface="+mn-lt"/>
              </a:rPr>
              <a:t> and R</a:t>
            </a:r>
            <a:r>
              <a:rPr lang="en-US" sz="4000" baseline="-25000" dirty="0">
                <a:solidFill>
                  <a:schemeClr val="bg1"/>
                </a:solidFill>
                <a:latin typeface="+mn-lt"/>
              </a:rPr>
              <a:t>E</a:t>
            </a:r>
          </a:p>
        </p:txBody>
      </p:sp>
      <p:sp>
        <p:nvSpPr>
          <p:cNvPr id="3" name="Content Placeholder 2">
            <a:extLst>
              <a:ext uri="{FF2B5EF4-FFF2-40B4-BE49-F238E27FC236}">
                <a16:creationId xmlns:a16="http://schemas.microsoft.com/office/drawing/2014/main" id="{2735CAE6-A280-7E0D-1EA2-DB9CCAFF6DB9}"/>
              </a:ext>
            </a:extLst>
          </p:cNvPr>
          <p:cNvSpPr>
            <a:spLocks noGrp="1"/>
          </p:cNvSpPr>
          <p:nvPr>
            <p:ph idx="1"/>
          </p:nvPr>
        </p:nvSpPr>
        <p:spPr>
          <a:xfrm>
            <a:off x="297025" y="2796527"/>
            <a:ext cx="10515600" cy="3696348"/>
          </a:xfrm>
        </p:spPr>
        <p:txBody>
          <a:bodyPr/>
          <a:lstStyle/>
          <a:p>
            <a:r>
              <a:rPr lang="en-US" dirty="0">
                <a:solidFill>
                  <a:schemeClr val="bg1"/>
                </a:solidFill>
              </a:rPr>
              <a:t>Social distancing</a:t>
            </a:r>
          </a:p>
          <a:p>
            <a:r>
              <a:rPr lang="en-US" dirty="0">
                <a:solidFill>
                  <a:schemeClr val="bg1"/>
                </a:solidFill>
              </a:rPr>
              <a:t>Masking </a:t>
            </a:r>
          </a:p>
          <a:p>
            <a:r>
              <a:rPr lang="en-US" dirty="0">
                <a:solidFill>
                  <a:schemeClr val="bg1"/>
                </a:solidFill>
              </a:rPr>
              <a:t>Limits to gathering sizes</a:t>
            </a:r>
          </a:p>
          <a:p>
            <a:r>
              <a:rPr lang="en-US" dirty="0">
                <a:solidFill>
                  <a:schemeClr val="bg1"/>
                </a:solidFill>
              </a:rPr>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3F0D90D-0839-D197-A705-036E06B0C6E2}"/>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bg1"/>
                    </a:solidFill>
                  </a:rPr>
                  <a:t>interventions</a:t>
                </a:r>
                <a:endParaRPr lang="en-US" sz="4000" dirty="0">
                  <a:solidFill>
                    <a:schemeClr val="bg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A3F0D90D-0839-D197-A705-036E06B0C6E2}"/>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381D384-045A-8937-59FA-3FB7E87BED5A}"/>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bg1"/>
                    </a:solidFill>
                  </a:rPr>
                  <a:t>interventions</a:t>
                </a:r>
                <a:endParaRPr lang="en-US" sz="4000" dirty="0">
                  <a:solidFill>
                    <a:schemeClr val="bg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A381D384-045A-8937-59FA-3FB7E87BED5A}"/>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56C78D63-43BB-FD48-8FC6-EE7872A069E6}"/>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Vaccination</a:t>
            </a:r>
          </a:p>
        </p:txBody>
      </p:sp>
      <p:pic>
        <p:nvPicPr>
          <p:cNvPr id="25604" name="Picture 4" descr="Social Distancing: What to Know and Why it Matters">
            <a:extLst>
              <a:ext uri="{FF2B5EF4-FFF2-40B4-BE49-F238E27FC236}">
                <a16:creationId xmlns:a16="http://schemas.microsoft.com/office/drawing/2014/main" id="{3A3F9A4E-379A-BB44-B9FB-767B266D9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98CAF527-9C6C-CDE1-5932-04550801A515}"/>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61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ECD7-4B7E-04B8-C378-8768C171D01F}"/>
              </a:ext>
            </a:extLst>
          </p:cNvPr>
          <p:cNvSpPr>
            <a:spLocks noGrp="1"/>
          </p:cNvSpPr>
          <p:nvPr>
            <p:ph type="title"/>
          </p:nvPr>
        </p:nvSpPr>
        <p:spPr/>
        <p:txBody>
          <a:bodyPr/>
          <a:lstStyle/>
          <a:p>
            <a:r>
              <a:rPr lang="en-US" dirty="0">
                <a:solidFill>
                  <a:schemeClr val="bg1"/>
                </a:solidFill>
              </a:rPr>
              <a:t>What is </a:t>
            </a:r>
            <a:r>
              <a:rPr lang="en-US" u="sng" dirty="0">
                <a:solidFill>
                  <a:schemeClr val="bg1"/>
                </a:solidFill>
              </a:rPr>
              <a:t>global health</a:t>
            </a:r>
            <a:r>
              <a:rPr lang="en-US" dirty="0">
                <a:solidFill>
                  <a:schemeClr val="bg1"/>
                </a:solidFill>
              </a:rPr>
              <a:t>?</a:t>
            </a:r>
          </a:p>
        </p:txBody>
      </p:sp>
      <p:sp>
        <p:nvSpPr>
          <p:cNvPr id="5" name="Content Placeholder 4">
            <a:extLst>
              <a:ext uri="{FF2B5EF4-FFF2-40B4-BE49-F238E27FC236}">
                <a16:creationId xmlns:a16="http://schemas.microsoft.com/office/drawing/2014/main" id="{24108795-E6CE-AFC9-899C-1021AAA02A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80215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77EB-E1B3-1C45-A926-1B71197DBA15}"/>
              </a:ext>
            </a:extLst>
          </p:cNvPr>
          <p:cNvSpPr>
            <a:spLocks noGrp="1"/>
          </p:cNvSpPr>
          <p:nvPr>
            <p:ph type="title"/>
          </p:nvPr>
        </p:nvSpPr>
        <p:spPr>
          <a:xfrm>
            <a:off x="838200" y="365125"/>
            <a:ext cx="4749801" cy="1325563"/>
          </a:xfrm>
        </p:spPr>
        <p:txBody>
          <a:bodyPr>
            <a:normAutofit/>
          </a:bodyPr>
          <a:lstStyle/>
          <a:p>
            <a:r>
              <a:rPr lang="en-US" b="1" dirty="0">
                <a:solidFill>
                  <a:srgbClr val="C00000"/>
                </a:solidFill>
              </a:rPr>
              <a:t>Vaccination</a:t>
            </a:r>
            <a:r>
              <a:rPr lang="en-US" dirty="0">
                <a:solidFill>
                  <a:schemeClr val="bg1"/>
                </a:solidFill>
              </a:rPr>
              <a:t> and </a:t>
            </a:r>
            <a:r>
              <a:rPr lang="en-US" b="1" dirty="0">
                <a:solidFill>
                  <a:srgbClr val="C00000"/>
                </a:solidFill>
              </a:rPr>
              <a:t>Herd Immunity</a:t>
            </a:r>
          </a:p>
        </p:txBody>
      </p:sp>
    </p:spTree>
    <p:extLst>
      <p:ext uri="{BB962C8B-B14F-4D97-AF65-F5344CB8AC3E}">
        <p14:creationId xmlns:p14="http://schemas.microsoft.com/office/powerpoint/2010/main" val="3032398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1FD4D-8598-9F6A-28B7-0C13666F8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1EBBD-499F-27A7-C568-C8D2FBED3C96}"/>
              </a:ext>
            </a:extLst>
          </p:cNvPr>
          <p:cNvSpPr>
            <a:spLocks noGrp="1"/>
          </p:cNvSpPr>
          <p:nvPr>
            <p:ph type="title"/>
          </p:nvPr>
        </p:nvSpPr>
        <p:spPr>
          <a:xfrm>
            <a:off x="838200" y="365125"/>
            <a:ext cx="4749801" cy="1325563"/>
          </a:xfrm>
        </p:spPr>
        <p:txBody>
          <a:bodyPr>
            <a:normAutofit/>
          </a:bodyPr>
          <a:lstStyle/>
          <a:p>
            <a:r>
              <a:rPr lang="en-US" b="1" dirty="0">
                <a:solidFill>
                  <a:srgbClr val="C00000"/>
                </a:solidFill>
              </a:rPr>
              <a:t>Vaccination</a:t>
            </a:r>
            <a:r>
              <a:rPr lang="en-US" dirty="0">
                <a:solidFill>
                  <a:schemeClr val="bg1"/>
                </a:solidFill>
              </a:rPr>
              <a:t> and </a:t>
            </a:r>
            <a:r>
              <a:rPr lang="en-US" b="1" dirty="0">
                <a:solidFill>
                  <a:srgbClr val="C00000"/>
                </a:solidFill>
              </a:rPr>
              <a:t>Herd Immunity</a:t>
            </a:r>
          </a:p>
        </p:txBody>
      </p:sp>
      <p:pic>
        <p:nvPicPr>
          <p:cNvPr id="1026" name="Picture 2" descr="undefined">
            <a:extLst>
              <a:ext uri="{FF2B5EF4-FFF2-40B4-BE49-F238E27FC236}">
                <a16:creationId xmlns:a16="http://schemas.microsoft.com/office/drawing/2014/main" id="{5C12449D-DAE2-DECF-C979-838B001F6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0" y="0"/>
            <a:ext cx="558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847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FABDD-34F2-40B6-58B9-32241EB69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280A4-2531-E35E-9BC4-0F88C9CD32C4}"/>
              </a:ext>
            </a:extLst>
          </p:cNvPr>
          <p:cNvSpPr>
            <a:spLocks noGrp="1"/>
          </p:cNvSpPr>
          <p:nvPr>
            <p:ph type="title"/>
          </p:nvPr>
        </p:nvSpPr>
        <p:spPr>
          <a:xfrm>
            <a:off x="838200" y="365125"/>
            <a:ext cx="4749801" cy="1325563"/>
          </a:xfrm>
        </p:spPr>
        <p:txBody>
          <a:bodyPr>
            <a:normAutofit/>
          </a:bodyPr>
          <a:lstStyle/>
          <a:p>
            <a:r>
              <a:rPr lang="en-US" b="1" dirty="0">
                <a:solidFill>
                  <a:srgbClr val="C00000"/>
                </a:solidFill>
              </a:rPr>
              <a:t>Vaccination</a:t>
            </a:r>
            <a:r>
              <a:rPr lang="en-US" dirty="0">
                <a:solidFill>
                  <a:schemeClr val="bg1"/>
                </a:solidFill>
              </a:rPr>
              <a:t> and </a:t>
            </a:r>
            <a:r>
              <a:rPr lang="en-US" b="1" dirty="0">
                <a:solidFill>
                  <a:srgbClr val="C00000"/>
                </a:solidFill>
              </a:rPr>
              <a:t>Herd Immunity</a:t>
            </a:r>
          </a:p>
        </p:txBody>
      </p:sp>
      <p:pic>
        <p:nvPicPr>
          <p:cNvPr id="1026" name="Picture 2" descr="undefined">
            <a:extLst>
              <a:ext uri="{FF2B5EF4-FFF2-40B4-BE49-F238E27FC236}">
                <a16:creationId xmlns:a16="http://schemas.microsoft.com/office/drawing/2014/main" id="{279B99D3-30D2-D201-19C9-581070F76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0" y="0"/>
            <a:ext cx="558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319E4B-46DC-3499-548A-AE81B38C57EE}"/>
                  </a:ext>
                </a:extLst>
              </p:cNvPr>
              <p:cNvSpPr txBox="1"/>
              <p:nvPr/>
            </p:nvSpPr>
            <p:spPr>
              <a:xfrm>
                <a:off x="838200" y="2229297"/>
                <a:ext cx="3041196" cy="767711"/>
              </a:xfrm>
              <a:prstGeom prst="rect">
                <a:avLst/>
              </a:prstGeom>
              <a:noFill/>
            </p:spPr>
            <p:txBody>
              <a:bodyPr wrap="square">
                <a:spAutoFit/>
              </a:bodyPr>
              <a:lstStyle/>
              <a:p>
                <a14:m>
                  <m:oMath xmlns:m="http://schemas.openxmlformats.org/officeDocument/2006/math">
                    <m:sSub>
                      <m:sSubPr>
                        <m:ctrlPr>
                          <a:rPr lang="en-US" sz="2800" b="1" i="1" smtClean="0">
                            <a:solidFill>
                              <a:srgbClr val="C00000"/>
                            </a:solidFill>
                            <a:latin typeface="Cambria Math" panose="02040503050406030204" pitchFamily="18" charset="0"/>
                            <a:ea typeface="Cambria Math" panose="02040503050406030204" pitchFamily="18" charset="0"/>
                          </a:rPr>
                        </m:ctrlPr>
                      </m:sSubPr>
                      <m:e>
                        <m:r>
                          <a:rPr lang="en-US" sz="2800" b="1" i="1">
                            <a:solidFill>
                              <a:srgbClr val="C00000"/>
                            </a:solidFill>
                            <a:latin typeface="Cambria Math" panose="02040503050406030204" pitchFamily="18" charset="0"/>
                            <a:ea typeface="Cambria Math" panose="02040503050406030204" pitchFamily="18" charset="0"/>
                          </a:rPr>
                          <m:t>𝑷</m:t>
                        </m:r>
                      </m:e>
                      <m:sub>
                        <m:r>
                          <a:rPr lang="en-US" sz="2800" b="1" i="1">
                            <a:solidFill>
                              <a:srgbClr val="C00000"/>
                            </a:solidFill>
                            <a:latin typeface="Cambria Math" panose="02040503050406030204" pitchFamily="18" charset="0"/>
                            <a:ea typeface="Cambria Math" panose="02040503050406030204" pitchFamily="18" charset="0"/>
                          </a:rPr>
                          <m:t>𝑽</m:t>
                        </m:r>
                      </m:sub>
                    </m:sSub>
                  </m:oMath>
                </a14:m>
                <a:r>
                  <a:rPr lang="en-US" sz="2800" b="1" dirty="0">
                    <a:solidFill>
                      <a:srgbClr val="C00000"/>
                    </a:solidFill>
                    <a:ea typeface="Cambria Math" panose="02040503050406030204" pitchFamily="18" charset="0"/>
                  </a:rPr>
                  <a:t> </a:t>
                </a:r>
                <a14:m>
                  <m:oMath xmlns:m="http://schemas.openxmlformats.org/officeDocument/2006/math">
                    <m:r>
                      <a:rPr lang="en-US" sz="2800" b="1" i="1" smtClean="0">
                        <a:solidFill>
                          <a:srgbClr val="C00000"/>
                        </a:solidFill>
                        <a:latin typeface="Cambria Math" panose="02040503050406030204" pitchFamily="18" charset="0"/>
                        <a:ea typeface="Cambria Math" panose="02040503050406030204" pitchFamily="18" charset="0"/>
                      </a:rPr>
                      <m:t>&gt;</m:t>
                    </m:r>
                    <m:r>
                      <a:rPr lang="en-US" sz="2800" b="1" i="1">
                        <a:solidFill>
                          <a:srgbClr val="C00000"/>
                        </a:solidFill>
                        <a:latin typeface="Cambria Math" panose="02040503050406030204" pitchFamily="18" charset="0"/>
                        <a:ea typeface="Cambria Math" panose="02040503050406030204" pitchFamily="18" charset="0"/>
                      </a:rPr>
                      <m:t>𝟏</m:t>
                    </m:r>
                    <m:r>
                      <a:rPr lang="en-US" sz="2800" b="1" i="1">
                        <a:solidFill>
                          <a:srgbClr val="C00000"/>
                        </a:solidFill>
                        <a:latin typeface="Cambria Math" panose="02040503050406030204" pitchFamily="18" charset="0"/>
                        <a:ea typeface="Cambria Math" panose="02040503050406030204" pitchFamily="18" charset="0"/>
                      </a:rPr>
                      <m:t>−</m:t>
                    </m:r>
                    <m:f>
                      <m:fPr>
                        <m:ctrlPr>
                          <a:rPr lang="en-US" sz="2800" b="1" i="1">
                            <a:solidFill>
                              <a:srgbClr val="C00000"/>
                            </a:solidFill>
                            <a:latin typeface="Cambria Math" panose="02040503050406030204" pitchFamily="18" charset="0"/>
                            <a:ea typeface="Cambria Math" panose="02040503050406030204" pitchFamily="18" charset="0"/>
                          </a:rPr>
                        </m:ctrlPr>
                      </m:fPr>
                      <m:num>
                        <m:r>
                          <a:rPr lang="en-US" sz="2800" b="1" i="1">
                            <a:solidFill>
                              <a:srgbClr val="C00000"/>
                            </a:solidFill>
                            <a:latin typeface="Cambria Math" panose="02040503050406030204" pitchFamily="18" charset="0"/>
                            <a:ea typeface="Cambria Math" panose="02040503050406030204" pitchFamily="18" charset="0"/>
                          </a:rPr>
                          <m:t>𝟏</m:t>
                        </m:r>
                      </m:num>
                      <m:den>
                        <m:sSub>
                          <m:sSubPr>
                            <m:ctrlPr>
                              <a:rPr lang="en-US" sz="2800" b="1" i="1">
                                <a:solidFill>
                                  <a:srgbClr val="C00000"/>
                                </a:solidFill>
                                <a:latin typeface="Cambria Math" panose="02040503050406030204" pitchFamily="18" charset="0"/>
                                <a:ea typeface="Cambria Math" panose="02040503050406030204" pitchFamily="18" charset="0"/>
                              </a:rPr>
                            </m:ctrlPr>
                          </m:sSubPr>
                          <m:e>
                            <m:r>
                              <a:rPr lang="en-US" sz="2800" b="1" i="1">
                                <a:solidFill>
                                  <a:srgbClr val="C00000"/>
                                </a:solidFill>
                                <a:latin typeface="Cambria Math" panose="02040503050406030204" pitchFamily="18" charset="0"/>
                                <a:ea typeface="Cambria Math" panose="02040503050406030204" pitchFamily="18" charset="0"/>
                              </a:rPr>
                              <m:t>𝑹</m:t>
                            </m:r>
                          </m:e>
                          <m:sub>
                            <m:r>
                              <a:rPr lang="en-US" sz="2800" b="1" i="1">
                                <a:solidFill>
                                  <a:srgbClr val="C00000"/>
                                </a:solidFill>
                                <a:latin typeface="Cambria Math" panose="02040503050406030204" pitchFamily="18" charset="0"/>
                                <a:ea typeface="Cambria Math" panose="02040503050406030204" pitchFamily="18" charset="0"/>
                              </a:rPr>
                              <m:t>𝟎</m:t>
                            </m:r>
                          </m:sub>
                        </m:sSub>
                      </m:den>
                    </m:f>
                  </m:oMath>
                </a14:m>
                <a:endParaRPr lang="en-US" sz="2800" dirty="0"/>
              </a:p>
            </p:txBody>
          </p:sp>
        </mc:Choice>
        <mc:Fallback xmlns="">
          <p:sp>
            <p:nvSpPr>
              <p:cNvPr id="4" name="TextBox 3">
                <a:extLst>
                  <a:ext uri="{FF2B5EF4-FFF2-40B4-BE49-F238E27FC236}">
                    <a16:creationId xmlns:a16="http://schemas.microsoft.com/office/drawing/2014/main" id="{9F319E4B-46DC-3499-548A-AE81B38C57EE}"/>
                  </a:ext>
                </a:extLst>
              </p:cNvPr>
              <p:cNvSpPr txBox="1">
                <a:spLocks noRot="1" noChangeAspect="1" noMove="1" noResize="1" noEditPoints="1" noAdjustHandles="1" noChangeArrowheads="1" noChangeShapeType="1" noTextEdit="1"/>
              </p:cNvSpPr>
              <p:nvPr/>
            </p:nvSpPr>
            <p:spPr>
              <a:xfrm>
                <a:off x="838200" y="2229297"/>
                <a:ext cx="3041196" cy="767711"/>
              </a:xfrm>
              <a:prstGeom prst="rect">
                <a:avLst/>
              </a:prstGeom>
              <a:blipFill>
                <a:blip r:embed="rId3"/>
                <a:stretch>
                  <a:fillRect l="-1250" b="-16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E41F7DB-33FF-444C-9DAF-136F2D0E5FB2}"/>
              </a:ext>
            </a:extLst>
          </p:cNvPr>
          <p:cNvSpPr txBox="1"/>
          <p:nvPr/>
        </p:nvSpPr>
        <p:spPr>
          <a:xfrm>
            <a:off x="838200" y="1690688"/>
            <a:ext cx="4280807" cy="538609"/>
          </a:xfrm>
          <a:prstGeom prst="rect">
            <a:avLst/>
          </a:prstGeom>
          <a:noFill/>
        </p:spPr>
        <p:txBody>
          <a:bodyPr wrap="square">
            <a:spAutoFit/>
          </a:bodyPr>
          <a:lstStyle/>
          <a:p>
            <a:r>
              <a:rPr lang="en-US" sz="2900" b="1" dirty="0">
                <a:solidFill>
                  <a:schemeClr val="bg1"/>
                </a:solidFill>
              </a:rPr>
              <a:t>herd immunity threshold:</a:t>
            </a:r>
            <a:endParaRPr lang="en-US" sz="2900" dirty="0">
              <a:solidFill>
                <a:schemeClr val="bg1"/>
              </a:solidFill>
            </a:endParaRPr>
          </a:p>
        </p:txBody>
      </p:sp>
      <p:sp>
        <p:nvSpPr>
          <p:cNvPr id="3" name="TextBox 2">
            <a:extLst>
              <a:ext uri="{FF2B5EF4-FFF2-40B4-BE49-F238E27FC236}">
                <a16:creationId xmlns:a16="http://schemas.microsoft.com/office/drawing/2014/main" id="{CCF44CCD-3F35-A8E3-6B21-5FAE3C6793B0}"/>
              </a:ext>
            </a:extLst>
          </p:cNvPr>
          <p:cNvSpPr txBox="1"/>
          <p:nvPr/>
        </p:nvSpPr>
        <p:spPr>
          <a:xfrm>
            <a:off x="223276" y="3367498"/>
            <a:ext cx="6380723" cy="3293209"/>
          </a:xfrm>
          <a:prstGeom prst="rect">
            <a:avLst/>
          </a:prstGeom>
          <a:noFill/>
        </p:spPr>
        <p:txBody>
          <a:bodyPr wrap="square" rtlCol="0">
            <a:spAutoFit/>
          </a:bodyPr>
          <a:lstStyle/>
          <a:p>
            <a:pPr marL="457200" indent="-457200">
              <a:buFont typeface="Arial" panose="020B0604020202020204" pitchFamily="34" charset="0"/>
              <a:buChar char="•"/>
            </a:pPr>
            <a:r>
              <a:rPr lang="en-US" sz="2600" dirty="0">
                <a:solidFill>
                  <a:schemeClr val="bg1"/>
                </a:solidFill>
              </a:rPr>
              <a:t>Vaccination aims to reduce the host population below </a:t>
            </a:r>
            <a:r>
              <a:rPr lang="en-US" sz="2600" b="1" dirty="0">
                <a:solidFill>
                  <a:srgbClr val="C00000"/>
                </a:solidFill>
              </a:rPr>
              <a:t>critical community size</a:t>
            </a:r>
            <a:r>
              <a:rPr lang="en-US" sz="2600" dirty="0">
                <a:solidFill>
                  <a:schemeClr val="bg1"/>
                </a:solidFill>
              </a:rPr>
              <a:t> (</a:t>
            </a:r>
            <a:r>
              <a:rPr lang="en-US" sz="2600" b="1" dirty="0">
                <a:solidFill>
                  <a:srgbClr val="C00000"/>
                </a:solidFill>
              </a:rPr>
              <a:t>CCS</a:t>
            </a:r>
            <a:r>
              <a:rPr lang="en-US" sz="2600" dirty="0">
                <a:solidFill>
                  <a:schemeClr val="bg1"/>
                </a:solidFill>
              </a:rPr>
              <a:t>) for the pathogen of interest.</a:t>
            </a:r>
          </a:p>
          <a:p>
            <a:pPr marL="457200" indent="-457200">
              <a:buFont typeface="Arial" panose="020B0604020202020204" pitchFamily="34" charset="0"/>
              <a:buChar char="•"/>
            </a:pPr>
            <a:r>
              <a:rPr lang="en-US" sz="2600" dirty="0">
                <a:solidFill>
                  <a:schemeClr val="bg1"/>
                </a:solidFill>
              </a:rPr>
              <a:t>CCS, the </a:t>
            </a:r>
            <a:r>
              <a:rPr lang="en-US" sz="2600" b="1" dirty="0">
                <a:solidFill>
                  <a:srgbClr val="C00000"/>
                </a:solidFill>
              </a:rPr>
              <a:t>minimum number of hosts needed to maintain endemic transmission of a pathogen indefinitely into the future</a:t>
            </a:r>
            <a:r>
              <a:rPr lang="en-US" sz="2600" dirty="0">
                <a:solidFill>
                  <a:schemeClr val="bg1"/>
                </a:solidFill>
              </a:rPr>
              <a:t>, varies based on the transmissibility of the pathogen.</a:t>
            </a:r>
          </a:p>
        </p:txBody>
      </p:sp>
      <p:sp>
        <p:nvSpPr>
          <p:cNvPr id="5" name="TextBox 4">
            <a:extLst>
              <a:ext uri="{FF2B5EF4-FFF2-40B4-BE49-F238E27FC236}">
                <a16:creationId xmlns:a16="http://schemas.microsoft.com/office/drawing/2014/main" id="{4ADC760E-D940-8701-F891-5584E84C1C15}"/>
              </a:ext>
            </a:extLst>
          </p:cNvPr>
          <p:cNvSpPr txBox="1"/>
          <p:nvPr/>
        </p:nvSpPr>
        <p:spPr>
          <a:xfrm>
            <a:off x="3499709" y="2321630"/>
            <a:ext cx="3104290" cy="892552"/>
          </a:xfrm>
          <a:prstGeom prst="rect">
            <a:avLst/>
          </a:prstGeom>
          <a:noFill/>
        </p:spPr>
        <p:txBody>
          <a:bodyPr wrap="square" rtlCol="0">
            <a:spAutoFit/>
          </a:bodyPr>
          <a:lstStyle/>
          <a:p>
            <a:r>
              <a:rPr lang="en-US" sz="2600" i="1" dirty="0">
                <a:solidFill>
                  <a:schemeClr val="bg1"/>
                </a:solidFill>
              </a:rPr>
              <a:t>P</a:t>
            </a:r>
            <a:r>
              <a:rPr lang="en-US" sz="2600" i="1" baseline="-25000" dirty="0">
                <a:solidFill>
                  <a:schemeClr val="bg1"/>
                </a:solidFill>
              </a:rPr>
              <a:t>V</a:t>
            </a:r>
            <a:r>
              <a:rPr lang="en-US" sz="2600" i="1" dirty="0">
                <a:solidFill>
                  <a:schemeClr val="bg1"/>
                </a:solidFill>
              </a:rPr>
              <a:t> = proportion needed to vaccinate</a:t>
            </a:r>
          </a:p>
        </p:txBody>
      </p:sp>
    </p:spTree>
    <p:extLst>
      <p:ext uri="{BB962C8B-B14F-4D97-AF65-F5344CB8AC3E}">
        <p14:creationId xmlns:p14="http://schemas.microsoft.com/office/powerpoint/2010/main" val="2386757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F4EC4-A3BF-F547-84D3-0ACD3AC1C77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9502363-E0F8-9C12-86AB-C3ECAD5956B2}"/>
              </a:ext>
            </a:extLst>
          </p:cNvPr>
          <p:cNvPicPr>
            <a:picLocks noChangeAspect="1"/>
          </p:cNvPicPr>
          <p:nvPr/>
        </p:nvPicPr>
        <p:blipFill>
          <a:blip r:embed="rId2"/>
          <a:stretch>
            <a:fillRect/>
          </a:stretch>
        </p:blipFill>
        <p:spPr>
          <a:xfrm>
            <a:off x="1182460" y="1499836"/>
            <a:ext cx="9104540" cy="5302859"/>
          </a:xfrm>
          <a:prstGeom prst="rect">
            <a:avLst/>
          </a:prstGeom>
        </p:spPr>
      </p:pic>
      <p:sp>
        <p:nvSpPr>
          <p:cNvPr id="2" name="Title 1">
            <a:extLst>
              <a:ext uri="{FF2B5EF4-FFF2-40B4-BE49-F238E27FC236}">
                <a16:creationId xmlns:a16="http://schemas.microsoft.com/office/drawing/2014/main" id="{BEFAB78F-69FD-3A68-72D3-F8824811E5BB}"/>
              </a:ext>
            </a:extLst>
          </p:cNvPr>
          <p:cNvSpPr>
            <a:spLocks noGrp="1"/>
          </p:cNvSpPr>
          <p:nvPr>
            <p:ph type="title"/>
          </p:nvPr>
        </p:nvSpPr>
        <p:spPr>
          <a:xfrm>
            <a:off x="299357" y="95820"/>
            <a:ext cx="8353213" cy="1325563"/>
          </a:xfrm>
        </p:spPr>
        <p:txBody>
          <a:bodyPr>
            <a:normAutofit/>
          </a:bodyPr>
          <a:lstStyle/>
          <a:p>
            <a:r>
              <a:rPr lang="en-US" b="1" dirty="0">
                <a:solidFill>
                  <a:srgbClr val="C00000"/>
                </a:solidFill>
              </a:rPr>
              <a:t>Vaccination</a:t>
            </a:r>
            <a:r>
              <a:rPr lang="en-US" dirty="0">
                <a:solidFill>
                  <a:schemeClr val="bg1"/>
                </a:solidFill>
              </a:rPr>
              <a:t> and </a:t>
            </a:r>
            <a:r>
              <a:rPr lang="en-US" b="1" dirty="0">
                <a:solidFill>
                  <a:srgbClr val="C00000"/>
                </a:solidFill>
              </a:rPr>
              <a:t>Herd Immunity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9008DBE-26CA-2303-E7D1-7066C4B6BBDC}"/>
                  </a:ext>
                </a:extLst>
              </p:cNvPr>
              <p:cNvSpPr txBox="1"/>
              <p:nvPr/>
            </p:nvSpPr>
            <p:spPr>
              <a:xfrm>
                <a:off x="8071757" y="653672"/>
                <a:ext cx="3041196" cy="767711"/>
              </a:xfrm>
              <a:prstGeom prst="rect">
                <a:avLst/>
              </a:prstGeom>
              <a:noFill/>
            </p:spPr>
            <p:txBody>
              <a:bodyPr wrap="square">
                <a:spAutoFit/>
              </a:bodyPr>
              <a:lstStyle/>
              <a:p>
                <a14:m>
                  <m:oMath xmlns:m="http://schemas.openxmlformats.org/officeDocument/2006/math">
                    <m:sSub>
                      <m:sSubPr>
                        <m:ctrlPr>
                          <a:rPr lang="en-US" sz="2800" b="1" i="1" smtClean="0">
                            <a:solidFill>
                              <a:srgbClr val="C00000"/>
                            </a:solidFill>
                            <a:latin typeface="Cambria Math" panose="02040503050406030204" pitchFamily="18" charset="0"/>
                            <a:ea typeface="Cambria Math" panose="02040503050406030204" pitchFamily="18" charset="0"/>
                          </a:rPr>
                        </m:ctrlPr>
                      </m:sSubPr>
                      <m:e>
                        <m:r>
                          <a:rPr lang="en-US" sz="2800" b="1" i="1">
                            <a:solidFill>
                              <a:srgbClr val="C00000"/>
                            </a:solidFill>
                            <a:latin typeface="Cambria Math" panose="02040503050406030204" pitchFamily="18" charset="0"/>
                            <a:ea typeface="Cambria Math" panose="02040503050406030204" pitchFamily="18" charset="0"/>
                          </a:rPr>
                          <m:t>𝑷</m:t>
                        </m:r>
                      </m:e>
                      <m:sub>
                        <m:r>
                          <a:rPr lang="en-US" sz="2800" b="1" i="1">
                            <a:solidFill>
                              <a:srgbClr val="C00000"/>
                            </a:solidFill>
                            <a:latin typeface="Cambria Math" panose="02040503050406030204" pitchFamily="18" charset="0"/>
                            <a:ea typeface="Cambria Math" panose="02040503050406030204" pitchFamily="18" charset="0"/>
                          </a:rPr>
                          <m:t>𝑽</m:t>
                        </m:r>
                      </m:sub>
                    </m:sSub>
                  </m:oMath>
                </a14:m>
                <a:r>
                  <a:rPr lang="en-US" sz="2800" b="1" dirty="0">
                    <a:solidFill>
                      <a:srgbClr val="C00000"/>
                    </a:solidFill>
                    <a:ea typeface="Cambria Math" panose="02040503050406030204" pitchFamily="18" charset="0"/>
                  </a:rPr>
                  <a:t> </a:t>
                </a:r>
                <a14:m>
                  <m:oMath xmlns:m="http://schemas.openxmlformats.org/officeDocument/2006/math">
                    <m:r>
                      <a:rPr lang="en-US" sz="2800" b="1" i="1" smtClean="0">
                        <a:solidFill>
                          <a:srgbClr val="C00000"/>
                        </a:solidFill>
                        <a:latin typeface="Cambria Math" panose="02040503050406030204" pitchFamily="18" charset="0"/>
                        <a:ea typeface="Cambria Math" panose="02040503050406030204" pitchFamily="18" charset="0"/>
                      </a:rPr>
                      <m:t>&gt;</m:t>
                    </m:r>
                    <m:r>
                      <a:rPr lang="en-US" sz="2800" b="1" i="1">
                        <a:solidFill>
                          <a:srgbClr val="C00000"/>
                        </a:solidFill>
                        <a:latin typeface="Cambria Math" panose="02040503050406030204" pitchFamily="18" charset="0"/>
                        <a:ea typeface="Cambria Math" panose="02040503050406030204" pitchFamily="18" charset="0"/>
                      </a:rPr>
                      <m:t>𝟏</m:t>
                    </m:r>
                    <m:r>
                      <a:rPr lang="en-US" sz="2800" b="1" i="1">
                        <a:solidFill>
                          <a:srgbClr val="C00000"/>
                        </a:solidFill>
                        <a:latin typeface="Cambria Math" panose="02040503050406030204" pitchFamily="18" charset="0"/>
                        <a:ea typeface="Cambria Math" panose="02040503050406030204" pitchFamily="18" charset="0"/>
                      </a:rPr>
                      <m:t>−</m:t>
                    </m:r>
                    <m:f>
                      <m:fPr>
                        <m:ctrlPr>
                          <a:rPr lang="en-US" sz="2800" b="1" i="1">
                            <a:solidFill>
                              <a:srgbClr val="C00000"/>
                            </a:solidFill>
                            <a:latin typeface="Cambria Math" panose="02040503050406030204" pitchFamily="18" charset="0"/>
                            <a:ea typeface="Cambria Math" panose="02040503050406030204" pitchFamily="18" charset="0"/>
                          </a:rPr>
                        </m:ctrlPr>
                      </m:fPr>
                      <m:num>
                        <m:r>
                          <a:rPr lang="en-US" sz="2800" b="1" i="1">
                            <a:solidFill>
                              <a:srgbClr val="C00000"/>
                            </a:solidFill>
                            <a:latin typeface="Cambria Math" panose="02040503050406030204" pitchFamily="18" charset="0"/>
                            <a:ea typeface="Cambria Math" panose="02040503050406030204" pitchFamily="18" charset="0"/>
                          </a:rPr>
                          <m:t>𝟏</m:t>
                        </m:r>
                      </m:num>
                      <m:den>
                        <m:sSub>
                          <m:sSubPr>
                            <m:ctrlPr>
                              <a:rPr lang="en-US" sz="2800" b="1" i="1">
                                <a:solidFill>
                                  <a:srgbClr val="C00000"/>
                                </a:solidFill>
                                <a:latin typeface="Cambria Math" panose="02040503050406030204" pitchFamily="18" charset="0"/>
                                <a:ea typeface="Cambria Math" panose="02040503050406030204" pitchFamily="18" charset="0"/>
                              </a:rPr>
                            </m:ctrlPr>
                          </m:sSubPr>
                          <m:e>
                            <m:r>
                              <a:rPr lang="en-US" sz="2800" b="1" i="1">
                                <a:solidFill>
                                  <a:srgbClr val="C00000"/>
                                </a:solidFill>
                                <a:latin typeface="Cambria Math" panose="02040503050406030204" pitchFamily="18" charset="0"/>
                                <a:ea typeface="Cambria Math" panose="02040503050406030204" pitchFamily="18" charset="0"/>
                              </a:rPr>
                              <m:t>𝑹</m:t>
                            </m:r>
                          </m:e>
                          <m:sub>
                            <m:r>
                              <a:rPr lang="en-US" sz="2800" b="1" i="1">
                                <a:solidFill>
                                  <a:srgbClr val="C00000"/>
                                </a:solidFill>
                                <a:latin typeface="Cambria Math" panose="02040503050406030204" pitchFamily="18" charset="0"/>
                                <a:ea typeface="Cambria Math" panose="02040503050406030204" pitchFamily="18" charset="0"/>
                              </a:rPr>
                              <m:t>𝟎</m:t>
                            </m:r>
                          </m:sub>
                        </m:sSub>
                      </m:den>
                    </m:f>
                  </m:oMath>
                </a14:m>
                <a:endParaRPr lang="en-US" sz="2800" dirty="0"/>
              </a:p>
            </p:txBody>
          </p:sp>
        </mc:Choice>
        <mc:Fallback xmlns="">
          <p:sp>
            <p:nvSpPr>
              <p:cNvPr id="4" name="TextBox 3">
                <a:extLst>
                  <a:ext uri="{FF2B5EF4-FFF2-40B4-BE49-F238E27FC236}">
                    <a16:creationId xmlns:a16="http://schemas.microsoft.com/office/drawing/2014/main" id="{59008DBE-26CA-2303-E7D1-7066C4B6BBDC}"/>
                  </a:ext>
                </a:extLst>
              </p:cNvPr>
              <p:cNvSpPr txBox="1">
                <a:spLocks noRot="1" noChangeAspect="1" noMove="1" noResize="1" noEditPoints="1" noAdjustHandles="1" noChangeArrowheads="1" noChangeShapeType="1" noTextEdit="1"/>
              </p:cNvSpPr>
              <p:nvPr/>
            </p:nvSpPr>
            <p:spPr>
              <a:xfrm>
                <a:off x="8071757" y="653672"/>
                <a:ext cx="3041196" cy="767711"/>
              </a:xfrm>
              <a:prstGeom prst="rect">
                <a:avLst/>
              </a:prstGeom>
              <a:blipFill>
                <a:blip r:embed="rId3"/>
                <a:stretch>
                  <a:fillRect l="-830" b="-327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EB229D7-D46D-5821-945D-571B6F8B1B2F}"/>
              </a:ext>
            </a:extLst>
          </p:cNvPr>
          <p:cNvSpPr txBox="1"/>
          <p:nvPr/>
        </p:nvSpPr>
        <p:spPr>
          <a:xfrm>
            <a:off x="8071757" y="115063"/>
            <a:ext cx="4280807" cy="538609"/>
          </a:xfrm>
          <a:prstGeom prst="rect">
            <a:avLst/>
          </a:prstGeom>
          <a:noFill/>
        </p:spPr>
        <p:txBody>
          <a:bodyPr wrap="square">
            <a:spAutoFit/>
          </a:bodyPr>
          <a:lstStyle/>
          <a:p>
            <a:r>
              <a:rPr lang="en-US" sz="2900" b="1" dirty="0">
                <a:solidFill>
                  <a:schemeClr val="bg1"/>
                </a:solidFill>
              </a:rPr>
              <a:t>herd immunity threshold:</a:t>
            </a:r>
            <a:endParaRPr lang="en-US" sz="2900" dirty="0">
              <a:solidFill>
                <a:schemeClr val="bg1"/>
              </a:solidFill>
            </a:endParaRPr>
          </a:p>
        </p:txBody>
      </p:sp>
      <p:sp>
        <p:nvSpPr>
          <p:cNvPr id="3" name="Content Placeholder 2">
            <a:extLst>
              <a:ext uri="{FF2B5EF4-FFF2-40B4-BE49-F238E27FC236}">
                <a16:creationId xmlns:a16="http://schemas.microsoft.com/office/drawing/2014/main" id="{4B40E09D-67C5-48A9-3D5B-CD3E272A84C6}"/>
              </a:ext>
            </a:extLst>
          </p:cNvPr>
          <p:cNvSpPr txBox="1">
            <a:spLocks/>
          </p:cNvSpPr>
          <p:nvPr/>
        </p:nvSpPr>
        <p:spPr>
          <a:xfrm>
            <a:off x="7703239" y="3622226"/>
            <a:ext cx="3306301" cy="186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C00000"/>
                </a:solidFill>
              </a:rPr>
              <a:t>The more transmissible the disease, the higher the HIT!</a:t>
            </a:r>
          </a:p>
        </p:txBody>
      </p:sp>
    </p:spTree>
    <p:extLst>
      <p:ext uri="{BB962C8B-B14F-4D97-AF65-F5344CB8AC3E}">
        <p14:creationId xmlns:p14="http://schemas.microsoft.com/office/powerpoint/2010/main" val="41014337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F291-5CCA-1439-3BE9-D19A4A0405F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1EDDF74-B0F9-2DA5-20C7-780C5294984F}"/>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Oval 3">
            <a:extLst>
              <a:ext uri="{FF2B5EF4-FFF2-40B4-BE49-F238E27FC236}">
                <a16:creationId xmlns:a16="http://schemas.microsoft.com/office/drawing/2014/main" id="{BDB3A28B-F433-66F6-3FC4-096DB23AC65E}"/>
              </a:ext>
            </a:extLst>
          </p:cNvPr>
          <p:cNvSpPr/>
          <p:nvPr/>
        </p:nvSpPr>
        <p:spPr>
          <a:xfrm>
            <a:off x="6812281" y="3076658"/>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38AC8CF3-036B-43F2-929D-A6F103F19A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8" name="Oval 7">
            <a:extLst>
              <a:ext uri="{FF2B5EF4-FFF2-40B4-BE49-F238E27FC236}">
                <a16:creationId xmlns:a16="http://schemas.microsoft.com/office/drawing/2014/main" id="{E5CF3A77-839F-892D-ABF5-B1846E0E3250}"/>
              </a:ext>
            </a:extLst>
          </p:cNvPr>
          <p:cNvSpPr/>
          <p:nvPr/>
        </p:nvSpPr>
        <p:spPr>
          <a:xfrm>
            <a:off x="4520566" y="4143132"/>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cxnSp>
        <p:nvCxnSpPr>
          <p:cNvPr id="12" name="Straight Arrow Connector 11">
            <a:extLst>
              <a:ext uri="{FF2B5EF4-FFF2-40B4-BE49-F238E27FC236}">
                <a16:creationId xmlns:a16="http://schemas.microsoft.com/office/drawing/2014/main" id="{6279BCFD-9F1C-66BD-0C89-8AB1F3D58AE7}"/>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AFA8E74B-917E-A3C1-1EBA-BD28EB5D434D}"/>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6146F308-4817-F402-E452-7FE8576FDE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1" name="TextBox 20">
            <a:extLst>
              <a:ext uri="{FF2B5EF4-FFF2-40B4-BE49-F238E27FC236}">
                <a16:creationId xmlns:a16="http://schemas.microsoft.com/office/drawing/2014/main" id="{E4876A10-631F-3482-4DBD-EF166D04B088}"/>
              </a:ext>
            </a:extLst>
          </p:cNvPr>
          <p:cNvSpPr txBox="1"/>
          <p:nvPr/>
        </p:nvSpPr>
        <p:spPr>
          <a:xfrm>
            <a:off x="3939541" y="5657484"/>
            <a:ext cx="2209800" cy="369332"/>
          </a:xfrm>
          <a:prstGeom prst="rect">
            <a:avLst/>
          </a:prstGeom>
          <a:noFill/>
        </p:spPr>
        <p:txBody>
          <a:bodyPr wrap="square" rtlCol="0">
            <a:spAutoFit/>
          </a:bodyPr>
          <a:lstStyle/>
          <a:p>
            <a:pPr algn="ctr"/>
            <a:r>
              <a:rPr lang="en-US" dirty="0">
                <a:solidFill>
                  <a:schemeClr val="bg1"/>
                </a:solidFill>
              </a:rPr>
              <a:t>reservoir population </a:t>
            </a:r>
          </a:p>
        </p:txBody>
      </p:sp>
      <p:cxnSp>
        <p:nvCxnSpPr>
          <p:cNvPr id="2" name="Straight Arrow Connector 1">
            <a:extLst>
              <a:ext uri="{FF2B5EF4-FFF2-40B4-BE49-F238E27FC236}">
                <a16:creationId xmlns:a16="http://schemas.microsoft.com/office/drawing/2014/main" id="{3EF01F98-5435-A689-A1A4-73FCFC1886A0}"/>
              </a:ext>
            </a:extLst>
          </p:cNvPr>
          <p:cNvCxnSpPr/>
          <p:nvPr/>
        </p:nvCxnSpPr>
        <p:spPr>
          <a:xfrm>
            <a:off x="5042115" y="3091696"/>
            <a:ext cx="0" cy="95093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91E884-EED7-38CB-070C-F9A6BFFB477D}"/>
              </a:ext>
            </a:extLst>
          </p:cNvPr>
          <p:cNvSpPr txBox="1"/>
          <p:nvPr/>
        </p:nvSpPr>
        <p:spPr>
          <a:xfrm>
            <a:off x="1524000" y="2436679"/>
            <a:ext cx="2708566" cy="1200329"/>
          </a:xfrm>
          <a:prstGeom prst="rect">
            <a:avLst/>
          </a:prstGeom>
          <a:noFill/>
        </p:spPr>
        <p:txBody>
          <a:bodyPr wrap="square" rtlCol="0">
            <a:spAutoFit/>
          </a:bodyPr>
          <a:lstStyle/>
          <a:p>
            <a:pPr algn="ctr"/>
            <a:r>
              <a:rPr lang="en-US" dirty="0">
                <a:solidFill>
                  <a:schemeClr val="bg1"/>
                </a:solidFill>
              </a:rPr>
              <a:t>maintenance </a:t>
            </a:r>
          </a:p>
          <a:p>
            <a:pPr algn="ctr"/>
            <a:r>
              <a:rPr lang="en-US" dirty="0">
                <a:solidFill>
                  <a:schemeClr val="bg1"/>
                </a:solidFill>
              </a:rPr>
              <a:t>population </a:t>
            </a:r>
          </a:p>
          <a:p>
            <a:pPr algn="ctr"/>
            <a:r>
              <a:rPr lang="en-US" dirty="0">
                <a:solidFill>
                  <a:schemeClr val="bg1"/>
                </a:solidFill>
              </a:rPr>
              <a:t>(&gt; critical community size, CCS)</a:t>
            </a:r>
          </a:p>
        </p:txBody>
      </p:sp>
      <p:sp>
        <p:nvSpPr>
          <p:cNvPr id="10" name="TextBox 9">
            <a:extLst>
              <a:ext uri="{FF2B5EF4-FFF2-40B4-BE49-F238E27FC236}">
                <a16:creationId xmlns:a16="http://schemas.microsoft.com/office/drawing/2014/main" id="{EA1DF699-3222-616D-C2A3-6B49905344EC}"/>
              </a:ext>
            </a:extLst>
          </p:cNvPr>
          <p:cNvSpPr txBox="1"/>
          <p:nvPr/>
        </p:nvSpPr>
        <p:spPr>
          <a:xfrm>
            <a:off x="1895474" y="4026716"/>
            <a:ext cx="2023110" cy="923330"/>
          </a:xfrm>
          <a:prstGeom prst="rect">
            <a:avLst/>
          </a:prstGeom>
          <a:noFill/>
        </p:spPr>
        <p:txBody>
          <a:bodyPr wrap="square" rtlCol="0">
            <a:spAutoFit/>
          </a:bodyPr>
          <a:lstStyle/>
          <a:p>
            <a:pPr algn="ctr"/>
            <a:r>
              <a:rPr lang="en-US" dirty="0">
                <a:solidFill>
                  <a:schemeClr val="bg1"/>
                </a:solidFill>
              </a:rPr>
              <a:t>non-maintenance population </a:t>
            </a:r>
          </a:p>
          <a:p>
            <a:pPr algn="ctr"/>
            <a:r>
              <a:rPr lang="en-US" dirty="0">
                <a:solidFill>
                  <a:schemeClr val="bg1"/>
                </a:solidFill>
              </a:rPr>
              <a:t>(&lt; CCS)</a:t>
            </a:r>
          </a:p>
        </p:txBody>
      </p:sp>
      <p:sp>
        <p:nvSpPr>
          <p:cNvPr id="19" name="TextBox 18">
            <a:extLst>
              <a:ext uri="{FF2B5EF4-FFF2-40B4-BE49-F238E27FC236}">
                <a16:creationId xmlns:a16="http://schemas.microsoft.com/office/drawing/2014/main" id="{2E3BECBC-D20B-7AC9-4623-68607A73CD01}"/>
              </a:ext>
            </a:extLst>
          </p:cNvPr>
          <p:cNvSpPr txBox="1"/>
          <p:nvPr/>
        </p:nvSpPr>
        <p:spPr>
          <a:xfrm>
            <a:off x="8724899" y="6382456"/>
            <a:ext cx="3372787" cy="461665"/>
          </a:xfrm>
          <a:prstGeom prst="rect">
            <a:avLst/>
          </a:prstGeom>
          <a:noFill/>
        </p:spPr>
        <p:txBody>
          <a:bodyPr wrap="square" rtlCol="0">
            <a:spAutoFit/>
          </a:bodyPr>
          <a:lstStyle/>
          <a:p>
            <a:pPr algn="r"/>
            <a:r>
              <a:rPr lang="en-US" sz="1200" dirty="0" err="1">
                <a:solidFill>
                  <a:schemeClr val="bg1"/>
                </a:solidFill>
              </a:rPr>
              <a:t>Lembo</a:t>
            </a:r>
            <a:r>
              <a:rPr lang="en-US" sz="1200" dirty="0">
                <a:solidFill>
                  <a:schemeClr val="bg1"/>
                </a:solidFill>
              </a:rPr>
              <a:t> et al. 2008. </a:t>
            </a:r>
            <a:r>
              <a:rPr lang="en-US" sz="1200" i="1" dirty="0">
                <a:solidFill>
                  <a:schemeClr val="bg1"/>
                </a:solidFill>
              </a:rPr>
              <a:t>Journal of Animal Ecology</a:t>
            </a:r>
            <a:endParaRPr lang="en-US" sz="1200" dirty="0">
              <a:solidFill>
                <a:schemeClr val="bg1"/>
              </a:solidFill>
            </a:endParaRPr>
          </a:p>
          <a:p>
            <a:pPr algn="r"/>
            <a:r>
              <a:rPr lang="en-US" sz="1200" dirty="0">
                <a:solidFill>
                  <a:schemeClr val="bg1"/>
                </a:solidFill>
              </a:rPr>
              <a:t>Haydon et al. 2002. </a:t>
            </a:r>
            <a:r>
              <a:rPr lang="en-US" sz="1200" i="1" dirty="0">
                <a:solidFill>
                  <a:schemeClr val="bg1"/>
                </a:solidFill>
              </a:rPr>
              <a:t>Emerging Infectious Diseases.</a:t>
            </a:r>
            <a:endParaRPr lang="en-US" sz="1200" dirty="0">
              <a:solidFill>
                <a:schemeClr val="bg1"/>
              </a:solidFill>
            </a:endParaRPr>
          </a:p>
        </p:txBody>
      </p:sp>
      <p:sp>
        <p:nvSpPr>
          <p:cNvPr id="20" name="TextBox 19">
            <a:extLst>
              <a:ext uri="{FF2B5EF4-FFF2-40B4-BE49-F238E27FC236}">
                <a16:creationId xmlns:a16="http://schemas.microsoft.com/office/drawing/2014/main" id="{E2AA9483-4F8E-2751-8EF2-C7E2AEEB784B}"/>
              </a:ext>
            </a:extLst>
          </p:cNvPr>
          <p:cNvSpPr txBox="1"/>
          <p:nvPr/>
        </p:nvSpPr>
        <p:spPr>
          <a:xfrm>
            <a:off x="7863839" y="3275463"/>
            <a:ext cx="1722120" cy="646331"/>
          </a:xfrm>
          <a:prstGeom prst="rect">
            <a:avLst/>
          </a:prstGeom>
          <a:noFill/>
        </p:spPr>
        <p:txBody>
          <a:bodyPr wrap="square" rtlCol="0">
            <a:spAutoFit/>
          </a:bodyPr>
          <a:lstStyle/>
          <a:p>
            <a:pPr algn="ctr"/>
            <a:r>
              <a:rPr lang="en-US" dirty="0">
                <a:solidFill>
                  <a:schemeClr val="bg1"/>
                </a:solidFill>
              </a:rPr>
              <a:t>human population</a:t>
            </a:r>
          </a:p>
        </p:txBody>
      </p:sp>
      <p:sp>
        <p:nvSpPr>
          <p:cNvPr id="11" name="Title 1">
            <a:extLst>
              <a:ext uri="{FF2B5EF4-FFF2-40B4-BE49-F238E27FC236}">
                <a16:creationId xmlns:a16="http://schemas.microsoft.com/office/drawing/2014/main" id="{337358F7-FE52-338E-51F2-9302F92E29F5}"/>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rgbClr val="C00000"/>
                </a:solidFill>
                <a:latin typeface="+mn-lt"/>
              </a:rPr>
              <a:t>Zoonosis</a:t>
            </a:r>
            <a:r>
              <a:rPr lang="en-US" sz="3300" dirty="0">
                <a:solidFill>
                  <a:schemeClr val="bg1"/>
                </a:solidFill>
                <a:latin typeface="+mn-lt"/>
              </a:rPr>
              <a:t> is the transmission of a pathogen from a </a:t>
            </a:r>
            <a:r>
              <a:rPr lang="en-US" sz="3300" b="1" dirty="0">
                <a:solidFill>
                  <a:srgbClr val="C00000"/>
                </a:solidFill>
                <a:latin typeface="+mn-lt"/>
              </a:rPr>
              <a:t>wildlife</a:t>
            </a:r>
            <a:r>
              <a:rPr lang="en-US" sz="3300" b="1" dirty="0">
                <a:solidFill>
                  <a:schemeClr val="bg1"/>
                </a:solidFill>
                <a:latin typeface="+mn-lt"/>
              </a:rPr>
              <a:t> </a:t>
            </a:r>
            <a:r>
              <a:rPr lang="en-US" sz="3300" b="1" dirty="0">
                <a:solidFill>
                  <a:srgbClr val="C00000"/>
                </a:solidFill>
                <a:latin typeface="+mn-lt"/>
              </a:rPr>
              <a:t>reservoir host</a:t>
            </a:r>
            <a:r>
              <a:rPr lang="en-US" sz="3300" b="1" dirty="0">
                <a:solidFill>
                  <a:schemeClr val="bg1"/>
                </a:solidFill>
                <a:latin typeface="+mn-lt"/>
              </a:rPr>
              <a:t> </a:t>
            </a:r>
            <a:r>
              <a:rPr lang="en-US" sz="3300" dirty="0">
                <a:solidFill>
                  <a:schemeClr val="bg1"/>
                </a:solidFill>
                <a:latin typeface="+mn-lt"/>
              </a:rPr>
              <a:t>to a </a:t>
            </a:r>
            <a:r>
              <a:rPr lang="en-US" sz="3300" b="1" dirty="0">
                <a:solidFill>
                  <a:srgbClr val="C00000"/>
                </a:solidFill>
                <a:latin typeface="+mn-lt"/>
              </a:rPr>
              <a:t>human target host </a:t>
            </a:r>
            <a:r>
              <a:rPr lang="en-US" sz="3300" dirty="0">
                <a:solidFill>
                  <a:schemeClr val="bg1"/>
                </a:solidFill>
                <a:latin typeface="+mn-lt"/>
              </a:rPr>
              <a:t>population.</a:t>
            </a:r>
          </a:p>
        </p:txBody>
      </p:sp>
    </p:spTree>
    <p:extLst>
      <p:ext uri="{BB962C8B-B14F-4D97-AF65-F5344CB8AC3E}">
        <p14:creationId xmlns:p14="http://schemas.microsoft.com/office/powerpoint/2010/main" val="2231684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6DD3-E32A-41E9-DFF5-D6D4820438B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7D942B1-EEB8-EB8E-AD28-04E1DE4DF037}"/>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Oval 3">
            <a:extLst>
              <a:ext uri="{FF2B5EF4-FFF2-40B4-BE49-F238E27FC236}">
                <a16:creationId xmlns:a16="http://schemas.microsoft.com/office/drawing/2014/main" id="{84319581-8C43-DB0C-8F4C-AF314DC55590}"/>
              </a:ext>
            </a:extLst>
          </p:cNvPr>
          <p:cNvSpPr/>
          <p:nvPr/>
        </p:nvSpPr>
        <p:spPr>
          <a:xfrm>
            <a:off x="6812281" y="3076658"/>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94DEF4B3-34A3-30AA-DBC0-F4238430DEA6}"/>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8" name="Oval 7">
            <a:extLst>
              <a:ext uri="{FF2B5EF4-FFF2-40B4-BE49-F238E27FC236}">
                <a16:creationId xmlns:a16="http://schemas.microsoft.com/office/drawing/2014/main" id="{54963220-1DB1-ADC6-AC8D-19713FE24DA5}"/>
              </a:ext>
            </a:extLst>
          </p:cNvPr>
          <p:cNvSpPr/>
          <p:nvPr/>
        </p:nvSpPr>
        <p:spPr>
          <a:xfrm>
            <a:off x="4520566" y="4143132"/>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cxnSp>
        <p:nvCxnSpPr>
          <p:cNvPr id="12" name="Straight Arrow Connector 11">
            <a:extLst>
              <a:ext uri="{FF2B5EF4-FFF2-40B4-BE49-F238E27FC236}">
                <a16:creationId xmlns:a16="http://schemas.microsoft.com/office/drawing/2014/main" id="{0A4D26D5-FC74-66CF-7D11-7B244FEFF2BE}"/>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EF6EE09-7F27-0BDD-18EE-572843FD1AC2}"/>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FAD697BC-482E-DD57-8903-99D59FA32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1" name="TextBox 20">
            <a:extLst>
              <a:ext uri="{FF2B5EF4-FFF2-40B4-BE49-F238E27FC236}">
                <a16:creationId xmlns:a16="http://schemas.microsoft.com/office/drawing/2014/main" id="{55FAD51B-843B-F85B-3223-3DAA5C2BC875}"/>
              </a:ext>
            </a:extLst>
          </p:cNvPr>
          <p:cNvSpPr txBox="1"/>
          <p:nvPr/>
        </p:nvSpPr>
        <p:spPr>
          <a:xfrm>
            <a:off x="3939541" y="5657484"/>
            <a:ext cx="2209800" cy="369332"/>
          </a:xfrm>
          <a:prstGeom prst="rect">
            <a:avLst/>
          </a:prstGeom>
          <a:noFill/>
        </p:spPr>
        <p:txBody>
          <a:bodyPr wrap="square" rtlCol="0">
            <a:spAutoFit/>
          </a:bodyPr>
          <a:lstStyle/>
          <a:p>
            <a:pPr algn="ctr"/>
            <a:r>
              <a:rPr lang="en-US" dirty="0">
                <a:solidFill>
                  <a:schemeClr val="bg1"/>
                </a:solidFill>
              </a:rPr>
              <a:t>reservoir population </a:t>
            </a:r>
          </a:p>
        </p:txBody>
      </p:sp>
      <p:cxnSp>
        <p:nvCxnSpPr>
          <p:cNvPr id="2" name="Straight Arrow Connector 1">
            <a:extLst>
              <a:ext uri="{FF2B5EF4-FFF2-40B4-BE49-F238E27FC236}">
                <a16:creationId xmlns:a16="http://schemas.microsoft.com/office/drawing/2014/main" id="{5A504497-6219-7D74-27CA-4E4A16FA79B9}"/>
              </a:ext>
            </a:extLst>
          </p:cNvPr>
          <p:cNvCxnSpPr/>
          <p:nvPr/>
        </p:nvCxnSpPr>
        <p:spPr>
          <a:xfrm>
            <a:off x="5042115" y="3091696"/>
            <a:ext cx="0" cy="95093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92E7685-4FD1-16A7-9807-8083057E8B21}"/>
              </a:ext>
            </a:extLst>
          </p:cNvPr>
          <p:cNvSpPr txBox="1"/>
          <p:nvPr/>
        </p:nvSpPr>
        <p:spPr>
          <a:xfrm>
            <a:off x="1524000" y="2436679"/>
            <a:ext cx="2708566" cy="1200329"/>
          </a:xfrm>
          <a:prstGeom prst="rect">
            <a:avLst/>
          </a:prstGeom>
          <a:noFill/>
        </p:spPr>
        <p:txBody>
          <a:bodyPr wrap="square" rtlCol="0">
            <a:spAutoFit/>
          </a:bodyPr>
          <a:lstStyle/>
          <a:p>
            <a:pPr algn="ctr"/>
            <a:r>
              <a:rPr lang="en-US" dirty="0">
                <a:solidFill>
                  <a:schemeClr val="bg1"/>
                </a:solidFill>
              </a:rPr>
              <a:t>maintenance </a:t>
            </a:r>
          </a:p>
          <a:p>
            <a:pPr algn="ctr"/>
            <a:r>
              <a:rPr lang="en-US" dirty="0">
                <a:solidFill>
                  <a:schemeClr val="bg1"/>
                </a:solidFill>
              </a:rPr>
              <a:t>population </a:t>
            </a:r>
          </a:p>
          <a:p>
            <a:pPr algn="ctr"/>
            <a:r>
              <a:rPr lang="en-US" dirty="0">
                <a:solidFill>
                  <a:schemeClr val="bg1"/>
                </a:solidFill>
              </a:rPr>
              <a:t>(&gt; critical community size, CCS)</a:t>
            </a:r>
          </a:p>
        </p:txBody>
      </p:sp>
      <p:sp>
        <p:nvSpPr>
          <p:cNvPr id="10" name="TextBox 9">
            <a:extLst>
              <a:ext uri="{FF2B5EF4-FFF2-40B4-BE49-F238E27FC236}">
                <a16:creationId xmlns:a16="http://schemas.microsoft.com/office/drawing/2014/main" id="{CFD473FB-27CC-59D4-6194-8863869B88FD}"/>
              </a:ext>
            </a:extLst>
          </p:cNvPr>
          <p:cNvSpPr txBox="1"/>
          <p:nvPr/>
        </p:nvSpPr>
        <p:spPr>
          <a:xfrm>
            <a:off x="1895474" y="4026716"/>
            <a:ext cx="2023110" cy="923330"/>
          </a:xfrm>
          <a:prstGeom prst="rect">
            <a:avLst/>
          </a:prstGeom>
          <a:noFill/>
        </p:spPr>
        <p:txBody>
          <a:bodyPr wrap="square" rtlCol="0">
            <a:spAutoFit/>
          </a:bodyPr>
          <a:lstStyle/>
          <a:p>
            <a:pPr algn="ctr"/>
            <a:r>
              <a:rPr lang="en-US" dirty="0">
                <a:solidFill>
                  <a:schemeClr val="bg1"/>
                </a:solidFill>
              </a:rPr>
              <a:t>non-maintenance population </a:t>
            </a:r>
          </a:p>
          <a:p>
            <a:pPr algn="ctr"/>
            <a:r>
              <a:rPr lang="en-US" dirty="0">
                <a:solidFill>
                  <a:schemeClr val="bg1"/>
                </a:solidFill>
              </a:rPr>
              <a:t>(&lt; CCS)</a:t>
            </a:r>
          </a:p>
        </p:txBody>
      </p:sp>
      <p:sp>
        <p:nvSpPr>
          <p:cNvPr id="19" name="TextBox 18">
            <a:extLst>
              <a:ext uri="{FF2B5EF4-FFF2-40B4-BE49-F238E27FC236}">
                <a16:creationId xmlns:a16="http://schemas.microsoft.com/office/drawing/2014/main" id="{B2C13118-7C61-B9E3-D375-AE0D79FA5724}"/>
              </a:ext>
            </a:extLst>
          </p:cNvPr>
          <p:cNvSpPr txBox="1"/>
          <p:nvPr/>
        </p:nvSpPr>
        <p:spPr>
          <a:xfrm>
            <a:off x="8724899" y="6382456"/>
            <a:ext cx="3372787" cy="461665"/>
          </a:xfrm>
          <a:prstGeom prst="rect">
            <a:avLst/>
          </a:prstGeom>
          <a:noFill/>
        </p:spPr>
        <p:txBody>
          <a:bodyPr wrap="square" rtlCol="0">
            <a:spAutoFit/>
          </a:bodyPr>
          <a:lstStyle/>
          <a:p>
            <a:pPr algn="r"/>
            <a:r>
              <a:rPr lang="en-US" sz="1200" dirty="0" err="1">
                <a:solidFill>
                  <a:schemeClr val="bg1"/>
                </a:solidFill>
              </a:rPr>
              <a:t>Lembo</a:t>
            </a:r>
            <a:r>
              <a:rPr lang="en-US" sz="1200" dirty="0">
                <a:solidFill>
                  <a:schemeClr val="bg1"/>
                </a:solidFill>
              </a:rPr>
              <a:t> et al. 2008. </a:t>
            </a:r>
            <a:r>
              <a:rPr lang="en-US" sz="1200" i="1" dirty="0">
                <a:solidFill>
                  <a:schemeClr val="bg1"/>
                </a:solidFill>
              </a:rPr>
              <a:t>Journal of Animal Ecology</a:t>
            </a:r>
            <a:endParaRPr lang="en-US" sz="1200" dirty="0">
              <a:solidFill>
                <a:schemeClr val="bg1"/>
              </a:solidFill>
            </a:endParaRPr>
          </a:p>
          <a:p>
            <a:pPr algn="r"/>
            <a:r>
              <a:rPr lang="en-US" sz="1200" dirty="0">
                <a:solidFill>
                  <a:schemeClr val="bg1"/>
                </a:solidFill>
              </a:rPr>
              <a:t>Haydon et al. 2002. </a:t>
            </a:r>
            <a:r>
              <a:rPr lang="en-US" sz="1200" i="1" dirty="0">
                <a:solidFill>
                  <a:schemeClr val="bg1"/>
                </a:solidFill>
              </a:rPr>
              <a:t>Emerging Infectious Diseases.</a:t>
            </a:r>
            <a:endParaRPr lang="en-US" sz="1200" dirty="0">
              <a:solidFill>
                <a:schemeClr val="bg1"/>
              </a:solidFill>
            </a:endParaRPr>
          </a:p>
        </p:txBody>
      </p:sp>
      <p:sp>
        <p:nvSpPr>
          <p:cNvPr id="20" name="TextBox 19">
            <a:extLst>
              <a:ext uri="{FF2B5EF4-FFF2-40B4-BE49-F238E27FC236}">
                <a16:creationId xmlns:a16="http://schemas.microsoft.com/office/drawing/2014/main" id="{920D1B16-B0AE-7BD7-AD51-D5B2AB45D615}"/>
              </a:ext>
            </a:extLst>
          </p:cNvPr>
          <p:cNvSpPr txBox="1"/>
          <p:nvPr/>
        </p:nvSpPr>
        <p:spPr>
          <a:xfrm>
            <a:off x="7863839" y="3275463"/>
            <a:ext cx="1722120" cy="646331"/>
          </a:xfrm>
          <a:prstGeom prst="rect">
            <a:avLst/>
          </a:prstGeom>
          <a:noFill/>
        </p:spPr>
        <p:txBody>
          <a:bodyPr wrap="square" rtlCol="0">
            <a:spAutoFit/>
          </a:bodyPr>
          <a:lstStyle/>
          <a:p>
            <a:pPr algn="ctr"/>
            <a:r>
              <a:rPr lang="en-US" dirty="0">
                <a:solidFill>
                  <a:schemeClr val="bg1"/>
                </a:solidFill>
              </a:rPr>
              <a:t>human population</a:t>
            </a:r>
          </a:p>
        </p:txBody>
      </p:sp>
      <p:sp>
        <p:nvSpPr>
          <p:cNvPr id="11" name="Title 1">
            <a:extLst>
              <a:ext uri="{FF2B5EF4-FFF2-40B4-BE49-F238E27FC236}">
                <a16:creationId xmlns:a16="http://schemas.microsoft.com/office/drawing/2014/main" id="{000173B3-9771-7B93-AF3A-D2BF84C26BD0}"/>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rgbClr val="C00000"/>
                </a:solidFill>
                <a:latin typeface="+mn-lt"/>
              </a:rPr>
              <a:t>Zoonosis</a:t>
            </a:r>
            <a:r>
              <a:rPr lang="en-US" sz="3300" dirty="0">
                <a:solidFill>
                  <a:schemeClr val="bg1"/>
                </a:solidFill>
                <a:latin typeface="+mn-lt"/>
              </a:rPr>
              <a:t> is the transmission of a pathogen from a </a:t>
            </a:r>
            <a:r>
              <a:rPr lang="en-US" sz="3300" b="1" dirty="0">
                <a:solidFill>
                  <a:srgbClr val="C00000"/>
                </a:solidFill>
                <a:latin typeface="+mn-lt"/>
              </a:rPr>
              <a:t>wildlife</a:t>
            </a:r>
            <a:r>
              <a:rPr lang="en-US" sz="3300" b="1" dirty="0">
                <a:solidFill>
                  <a:schemeClr val="bg1"/>
                </a:solidFill>
                <a:latin typeface="+mn-lt"/>
              </a:rPr>
              <a:t> </a:t>
            </a:r>
            <a:r>
              <a:rPr lang="en-US" sz="3300" b="1" dirty="0">
                <a:solidFill>
                  <a:srgbClr val="C00000"/>
                </a:solidFill>
                <a:latin typeface="+mn-lt"/>
              </a:rPr>
              <a:t>reservoir host</a:t>
            </a:r>
            <a:r>
              <a:rPr lang="en-US" sz="3300" b="1" dirty="0">
                <a:solidFill>
                  <a:schemeClr val="bg1"/>
                </a:solidFill>
                <a:latin typeface="+mn-lt"/>
              </a:rPr>
              <a:t> </a:t>
            </a:r>
            <a:r>
              <a:rPr lang="en-US" sz="3300" dirty="0">
                <a:solidFill>
                  <a:schemeClr val="bg1"/>
                </a:solidFill>
                <a:latin typeface="+mn-lt"/>
              </a:rPr>
              <a:t>to a </a:t>
            </a:r>
            <a:r>
              <a:rPr lang="en-US" sz="3300" b="1" dirty="0">
                <a:solidFill>
                  <a:srgbClr val="C00000"/>
                </a:solidFill>
                <a:latin typeface="+mn-lt"/>
              </a:rPr>
              <a:t>human target host </a:t>
            </a:r>
            <a:r>
              <a:rPr lang="en-US" sz="3300" dirty="0">
                <a:solidFill>
                  <a:schemeClr val="bg1"/>
                </a:solidFill>
                <a:latin typeface="+mn-lt"/>
              </a:rPr>
              <a:t>population.</a:t>
            </a:r>
          </a:p>
        </p:txBody>
      </p:sp>
      <p:cxnSp>
        <p:nvCxnSpPr>
          <p:cNvPr id="6" name="Straight Arrow Connector 5">
            <a:extLst>
              <a:ext uri="{FF2B5EF4-FFF2-40B4-BE49-F238E27FC236}">
                <a16:creationId xmlns:a16="http://schemas.microsoft.com/office/drawing/2014/main" id="{C78940E7-0931-1DF1-B6F7-9775E24E68D9}"/>
              </a:ext>
            </a:extLst>
          </p:cNvPr>
          <p:cNvCxnSpPr>
            <a:cxnSpLocks/>
          </p:cNvCxnSpPr>
          <p:nvPr/>
        </p:nvCxnSpPr>
        <p:spPr>
          <a:xfrm flipV="1">
            <a:off x="6382512" y="4480560"/>
            <a:ext cx="0" cy="115051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182FADF5-D46E-9A42-21D3-ED3557A2B699}"/>
              </a:ext>
            </a:extLst>
          </p:cNvPr>
          <p:cNvSpPr txBox="1">
            <a:spLocks/>
          </p:cNvSpPr>
          <p:nvPr/>
        </p:nvSpPr>
        <p:spPr>
          <a:xfrm>
            <a:off x="6534288" y="4670858"/>
            <a:ext cx="5298045" cy="831425"/>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solidFill>
                  <a:schemeClr val="bg1"/>
                </a:solidFill>
                <a:latin typeface="+mn-lt"/>
              </a:rPr>
              <a:t>Can occur directly (e.g. SARS-CoV-2, rabies), or via vector (e.g. plague)</a:t>
            </a:r>
          </a:p>
        </p:txBody>
      </p:sp>
      <p:sp>
        <p:nvSpPr>
          <p:cNvPr id="13" name="Content Placeholder 2">
            <a:extLst>
              <a:ext uri="{FF2B5EF4-FFF2-40B4-BE49-F238E27FC236}">
                <a16:creationId xmlns:a16="http://schemas.microsoft.com/office/drawing/2014/main" id="{61873D27-FE62-C70C-E760-394E5DE4E287}"/>
              </a:ext>
            </a:extLst>
          </p:cNvPr>
          <p:cNvSpPr txBox="1">
            <a:spLocks/>
          </p:cNvSpPr>
          <p:nvPr/>
        </p:nvSpPr>
        <p:spPr>
          <a:xfrm>
            <a:off x="3918584" y="5482854"/>
            <a:ext cx="9573524" cy="1738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chemeClr val="bg1"/>
                </a:solidFill>
              </a:rPr>
              <a:t>Animal hosts are not vectors!</a:t>
            </a:r>
          </a:p>
          <a:p>
            <a:pPr marL="0" indent="0" algn="ctr">
              <a:buFont typeface="Arial" panose="020B0604020202020204" pitchFamily="34" charset="0"/>
              <a:buNone/>
            </a:pPr>
            <a:endParaRPr lang="en-US" dirty="0">
              <a:solidFill>
                <a:schemeClr val="bg1"/>
              </a:solidFill>
            </a:endParaRPr>
          </a:p>
          <a:p>
            <a:pPr marL="0" indent="0" algn="ctr">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0555830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A6355-C518-7BC6-EB1B-5164AF6DB07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2A450D6-E82F-C1CB-2159-D193D11EC7BB}"/>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Oval 3">
            <a:extLst>
              <a:ext uri="{FF2B5EF4-FFF2-40B4-BE49-F238E27FC236}">
                <a16:creationId xmlns:a16="http://schemas.microsoft.com/office/drawing/2014/main" id="{65D07FC1-9BBE-DFD5-92E8-7E310B8FC9C6}"/>
              </a:ext>
            </a:extLst>
          </p:cNvPr>
          <p:cNvSpPr/>
          <p:nvPr/>
        </p:nvSpPr>
        <p:spPr>
          <a:xfrm>
            <a:off x="6812281" y="3076658"/>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338DD1D-D723-3632-2525-B6BA5D2DDE3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8" name="Oval 7">
            <a:extLst>
              <a:ext uri="{FF2B5EF4-FFF2-40B4-BE49-F238E27FC236}">
                <a16:creationId xmlns:a16="http://schemas.microsoft.com/office/drawing/2014/main" id="{1045B9DF-7418-908D-7B20-3EB1AFA47583}"/>
              </a:ext>
            </a:extLst>
          </p:cNvPr>
          <p:cNvSpPr/>
          <p:nvPr/>
        </p:nvSpPr>
        <p:spPr>
          <a:xfrm>
            <a:off x="4520566" y="4143132"/>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cxnSp>
        <p:nvCxnSpPr>
          <p:cNvPr id="12" name="Straight Arrow Connector 11">
            <a:extLst>
              <a:ext uri="{FF2B5EF4-FFF2-40B4-BE49-F238E27FC236}">
                <a16:creationId xmlns:a16="http://schemas.microsoft.com/office/drawing/2014/main" id="{477C33DE-2B5D-ABA6-5814-A9BA7620A24B}"/>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73D21380-1D84-CE51-2919-062E5629FB4F}"/>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1B4C62EC-26BB-E2A7-04E1-093FB63CAD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pic>
        <p:nvPicPr>
          <p:cNvPr id="18" name="Graphic 17" descr="Puppy 2 with solid fill">
            <a:extLst>
              <a:ext uri="{FF2B5EF4-FFF2-40B4-BE49-F238E27FC236}">
                <a16:creationId xmlns:a16="http://schemas.microsoft.com/office/drawing/2014/main" id="{9D57F374-F463-6254-81D4-7F47E60BB2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sp>
        <p:nvSpPr>
          <p:cNvPr id="21" name="TextBox 20">
            <a:extLst>
              <a:ext uri="{FF2B5EF4-FFF2-40B4-BE49-F238E27FC236}">
                <a16:creationId xmlns:a16="http://schemas.microsoft.com/office/drawing/2014/main" id="{98F2B466-05AC-73AE-3E5A-1E8DBEECE2A7}"/>
              </a:ext>
            </a:extLst>
          </p:cNvPr>
          <p:cNvSpPr txBox="1"/>
          <p:nvPr/>
        </p:nvSpPr>
        <p:spPr>
          <a:xfrm>
            <a:off x="3939541" y="5657484"/>
            <a:ext cx="2209800" cy="369332"/>
          </a:xfrm>
          <a:prstGeom prst="rect">
            <a:avLst/>
          </a:prstGeom>
          <a:noFill/>
        </p:spPr>
        <p:txBody>
          <a:bodyPr wrap="square" rtlCol="0">
            <a:spAutoFit/>
          </a:bodyPr>
          <a:lstStyle/>
          <a:p>
            <a:pPr algn="ctr"/>
            <a:r>
              <a:rPr lang="en-US" dirty="0">
                <a:solidFill>
                  <a:schemeClr val="bg1"/>
                </a:solidFill>
              </a:rPr>
              <a:t>reservoir population </a:t>
            </a:r>
          </a:p>
        </p:txBody>
      </p:sp>
      <p:cxnSp>
        <p:nvCxnSpPr>
          <p:cNvPr id="2" name="Straight Arrow Connector 1">
            <a:extLst>
              <a:ext uri="{FF2B5EF4-FFF2-40B4-BE49-F238E27FC236}">
                <a16:creationId xmlns:a16="http://schemas.microsoft.com/office/drawing/2014/main" id="{F059A760-F6FC-F6EA-AD61-1970DB01CDEE}"/>
              </a:ext>
            </a:extLst>
          </p:cNvPr>
          <p:cNvCxnSpPr/>
          <p:nvPr/>
        </p:nvCxnSpPr>
        <p:spPr>
          <a:xfrm>
            <a:off x="5042115" y="3091696"/>
            <a:ext cx="0" cy="95093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C31828F-6D84-5EF9-7C2E-647764BD01E6}"/>
              </a:ext>
            </a:extLst>
          </p:cNvPr>
          <p:cNvSpPr txBox="1"/>
          <p:nvPr/>
        </p:nvSpPr>
        <p:spPr>
          <a:xfrm>
            <a:off x="1524000" y="2436679"/>
            <a:ext cx="2708566" cy="923330"/>
          </a:xfrm>
          <a:prstGeom prst="rect">
            <a:avLst/>
          </a:prstGeom>
          <a:noFill/>
        </p:spPr>
        <p:txBody>
          <a:bodyPr wrap="square" rtlCol="0">
            <a:spAutoFit/>
          </a:bodyPr>
          <a:lstStyle/>
          <a:p>
            <a:pPr algn="ctr"/>
            <a:r>
              <a:rPr lang="en-US" dirty="0">
                <a:solidFill>
                  <a:schemeClr val="bg1"/>
                </a:solidFill>
              </a:rPr>
              <a:t>maintenance </a:t>
            </a:r>
          </a:p>
          <a:p>
            <a:pPr algn="ctr"/>
            <a:r>
              <a:rPr lang="en-US" dirty="0">
                <a:solidFill>
                  <a:schemeClr val="bg1"/>
                </a:solidFill>
              </a:rPr>
              <a:t>population </a:t>
            </a:r>
          </a:p>
          <a:p>
            <a:pPr algn="ctr"/>
            <a:r>
              <a:rPr lang="en-US" dirty="0">
                <a:solidFill>
                  <a:schemeClr val="bg1"/>
                </a:solidFill>
              </a:rPr>
              <a:t>(&gt; CCS)</a:t>
            </a:r>
          </a:p>
        </p:txBody>
      </p:sp>
      <p:sp>
        <p:nvSpPr>
          <p:cNvPr id="10" name="TextBox 9">
            <a:extLst>
              <a:ext uri="{FF2B5EF4-FFF2-40B4-BE49-F238E27FC236}">
                <a16:creationId xmlns:a16="http://schemas.microsoft.com/office/drawing/2014/main" id="{D9027C2A-B84B-B193-88A8-3225D3BEF1C7}"/>
              </a:ext>
            </a:extLst>
          </p:cNvPr>
          <p:cNvSpPr txBox="1"/>
          <p:nvPr/>
        </p:nvSpPr>
        <p:spPr>
          <a:xfrm>
            <a:off x="1895474" y="4026716"/>
            <a:ext cx="2023110" cy="923330"/>
          </a:xfrm>
          <a:prstGeom prst="rect">
            <a:avLst/>
          </a:prstGeom>
          <a:noFill/>
        </p:spPr>
        <p:txBody>
          <a:bodyPr wrap="square" rtlCol="0">
            <a:spAutoFit/>
          </a:bodyPr>
          <a:lstStyle/>
          <a:p>
            <a:pPr algn="ctr"/>
            <a:r>
              <a:rPr lang="en-US" dirty="0">
                <a:solidFill>
                  <a:schemeClr val="bg1"/>
                </a:solidFill>
              </a:rPr>
              <a:t>non-maintenance population </a:t>
            </a:r>
          </a:p>
          <a:p>
            <a:pPr algn="ctr"/>
            <a:r>
              <a:rPr lang="en-US" dirty="0">
                <a:solidFill>
                  <a:schemeClr val="bg1"/>
                </a:solidFill>
              </a:rPr>
              <a:t>(&lt; CCS)</a:t>
            </a:r>
          </a:p>
        </p:txBody>
      </p:sp>
      <p:pic>
        <p:nvPicPr>
          <p:cNvPr id="9" name="Graphic 8" descr="Lion with solid fill">
            <a:extLst>
              <a:ext uri="{FF2B5EF4-FFF2-40B4-BE49-F238E27FC236}">
                <a16:creationId xmlns:a16="http://schemas.microsoft.com/office/drawing/2014/main" id="{359462D3-6B66-61C5-F1F0-FC7A56FF1F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19" name="TextBox 18">
            <a:extLst>
              <a:ext uri="{FF2B5EF4-FFF2-40B4-BE49-F238E27FC236}">
                <a16:creationId xmlns:a16="http://schemas.microsoft.com/office/drawing/2014/main" id="{C9159813-1C6C-C0E8-3FE1-01FBF3761E7E}"/>
              </a:ext>
            </a:extLst>
          </p:cNvPr>
          <p:cNvSpPr txBox="1"/>
          <p:nvPr/>
        </p:nvSpPr>
        <p:spPr>
          <a:xfrm>
            <a:off x="8724899" y="6382456"/>
            <a:ext cx="3372787" cy="461665"/>
          </a:xfrm>
          <a:prstGeom prst="rect">
            <a:avLst/>
          </a:prstGeom>
          <a:noFill/>
        </p:spPr>
        <p:txBody>
          <a:bodyPr wrap="square" rtlCol="0">
            <a:spAutoFit/>
          </a:bodyPr>
          <a:lstStyle/>
          <a:p>
            <a:pPr algn="r"/>
            <a:r>
              <a:rPr lang="en-US" sz="1200" dirty="0" err="1">
                <a:solidFill>
                  <a:schemeClr val="bg1"/>
                </a:solidFill>
              </a:rPr>
              <a:t>Lembo</a:t>
            </a:r>
            <a:r>
              <a:rPr lang="en-US" sz="1200" dirty="0">
                <a:solidFill>
                  <a:schemeClr val="bg1"/>
                </a:solidFill>
              </a:rPr>
              <a:t> et al. 2008. </a:t>
            </a:r>
            <a:r>
              <a:rPr lang="en-US" sz="1200" i="1" dirty="0">
                <a:solidFill>
                  <a:schemeClr val="bg1"/>
                </a:solidFill>
              </a:rPr>
              <a:t>Journal of Animal Ecology</a:t>
            </a:r>
            <a:endParaRPr lang="en-US" sz="1200" dirty="0">
              <a:solidFill>
                <a:schemeClr val="bg1"/>
              </a:solidFill>
            </a:endParaRPr>
          </a:p>
          <a:p>
            <a:pPr algn="r"/>
            <a:r>
              <a:rPr lang="en-US" sz="1200" dirty="0">
                <a:solidFill>
                  <a:schemeClr val="bg1"/>
                </a:solidFill>
              </a:rPr>
              <a:t>Haydon et al. 2002. </a:t>
            </a:r>
            <a:r>
              <a:rPr lang="en-US" sz="1200" i="1" dirty="0">
                <a:solidFill>
                  <a:schemeClr val="bg1"/>
                </a:solidFill>
              </a:rPr>
              <a:t>Emerging Infectious Diseases.</a:t>
            </a:r>
            <a:endParaRPr lang="en-US" sz="1200" dirty="0">
              <a:solidFill>
                <a:schemeClr val="bg1"/>
              </a:solidFill>
            </a:endParaRPr>
          </a:p>
        </p:txBody>
      </p:sp>
      <p:sp>
        <p:nvSpPr>
          <p:cNvPr id="20" name="TextBox 19">
            <a:extLst>
              <a:ext uri="{FF2B5EF4-FFF2-40B4-BE49-F238E27FC236}">
                <a16:creationId xmlns:a16="http://schemas.microsoft.com/office/drawing/2014/main" id="{76A2837F-7DD3-596D-E42E-44DDC8642285}"/>
              </a:ext>
            </a:extLst>
          </p:cNvPr>
          <p:cNvSpPr txBox="1"/>
          <p:nvPr/>
        </p:nvSpPr>
        <p:spPr>
          <a:xfrm>
            <a:off x="7863839" y="3275463"/>
            <a:ext cx="1722120" cy="646331"/>
          </a:xfrm>
          <a:prstGeom prst="rect">
            <a:avLst/>
          </a:prstGeom>
          <a:noFill/>
        </p:spPr>
        <p:txBody>
          <a:bodyPr wrap="square" rtlCol="0">
            <a:spAutoFit/>
          </a:bodyPr>
          <a:lstStyle/>
          <a:p>
            <a:pPr algn="ctr"/>
            <a:r>
              <a:rPr lang="en-US" dirty="0">
                <a:solidFill>
                  <a:schemeClr val="bg1"/>
                </a:solidFill>
              </a:rPr>
              <a:t>human population</a:t>
            </a:r>
          </a:p>
        </p:txBody>
      </p:sp>
      <p:sp>
        <p:nvSpPr>
          <p:cNvPr id="11" name="Title 1">
            <a:extLst>
              <a:ext uri="{FF2B5EF4-FFF2-40B4-BE49-F238E27FC236}">
                <a16:creationId xmlns:a16="http://schemas.microsoft.com/office/drawing/2014/main" id="{627617DB-366C-C002-F2AD-6B3A83779F80}"/>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rgbClr val="C00000"/>
                </a:solidFill>
                <a:latin typeface="+mn-lt"/>
              </a:rPr>
              <a:t>Zoonosis</a:t>
            </a:r>
            <a:r>
              <a:rPr lang="en-US" sz="3300" dirty="0">
                <a:solidFill>
                  <a:schemeClr val="bg1"/>
                </a:solidFill>
                <a:latin typeface="+mn-lt"/>
              </a:rPr>
              <a:t> is the transmission of a pathogen from a </a:t>
            </a:r>
            <a:r>
              <a:rPr lang="en-US" sz="3300" b="1" dirty="0">
                <a:solidFill>
                  <a:srgbClr val="C00000"/>
                </a:solidFill>
                <a:latin typeface="+mn-lt"/>
              </a:rPr>
              <a:t>wildlife</a:t>
            </a:r>
            <a:r>
              <a:rPr lang="en-US" sz="3300" b="1" dirty="0">
                <a:solidFill>
                  <a:schemeClr val="bg1"/>
                </a:solidFill>
                <a:latin typeface="+mn-lt"/>
              </a:rPr>
              <a:t> </a:t>
            </a:r>
            <a:r>
              <a:rPr lang="en-US" sz="3300" b="1" dirty="0">
                <a:solidFill>
                  <a:srgbClr val="C00000"/>
                </a:solidFill>
                <a:latin typeface="+mn-lt"/>
              </a:rPr>
              <a:t>reservoir host</a:t>
            </a:r>
            <a:r>
              <a:rPr lang="en-US" sz="3300" b="1" dirty="0">
                <a:solidFill>
                  <a:schemeClr val="bg1"/>
                </a:solidFill>
                <a:latin typeface="+mn-lt"/>
              </a:rPr>
              <a:t> </a:t>
            </a:r>
            <a:r>
              <a:rPr lang="en-US" sz="3300" dirty="0">
                <a:solidFill>
                  <a:schemeClr val="bg1"/>
                </a:solidFill>
                <a:latin typeface="+mn-lt"/>
              </a:rPr>
              <a:t>to a </a:t>
            </a:r>
            <a:r>
              <a:rPr lang="en-US" sz="3300" b="1" dirty="0">
                <a:solidFill>
                  <a:srgbClr val="C00000"/>
                </a:solidFill>
                <a:latin typeface="+mn-lt"/>
              </a:rPr>
              <a:t>human target host </a:t>
            </a:r>
            <a:r>
              <a:rPr lang="en-US" sz="3300" dirty="0">
                <a:solidFill>
                  <a:schemeClr val="bg1"/>
                </a:solidFill>
                <a:latin typeface="+mn-lt"/>
              </a:rPr>
              <a:t>population.</a:t>
            </a:r>
          </a:p>
        </p:txBody>
      </p:sp>
      <p:sp>
        <p:nvSpPr>
          <p:cNvPr id="15" name="Title 1">
            <a:extLst>
              <a:ext uri="{FF2B5EF4-FFF2-40B4-BE49-F238E27FC236}">
                <a16:creationId xmlns:a16="http://schemas.microsoft.com/office/drawing/2014/main" id="{6A026188-42D6-9BB9-C2A5-A83646BA0492}"/>
              </a:ext>
            </a:extLst>
          </p:cNvPr>
          <p:cNvSpPr txBox="1">
            <a:spLocks/>
          </p:cNvSpPr>
          <p:nvPr/>
        </p:nvSpPr>
        <p:spPr>
          <a:xfrm>
            <a:off x="6096000" y="4645250"/>
            <a:ext cx="2426684"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mn-lt"/>
              </a:rPr>
              <a:t>example: rabies</a:t>
            </a:r>
          </a:p>
        </p:txBody>
      </p:sp>
    </p:spTree>
    <p:extLst>
      <p:ext uri="{BB962C8B-B14F-4D97-AF65-F5344CB8AC3E}">
        <p14:creationId xmlns:p14="http://schemas.microsoft.com/office/powerpoint/2010/main" val="2773546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319081-22B4-771C-C89F-412AFBEFC8B1}"/>
              </a:ext>
            </a:extLst>
          </p:cNvPr>
          <p:cNvSpPr>
            <a:spLocks noGrp="1"/>
          </p:cNvSpPr>
          <p:nvPr>
            <p:ph idx="1"/>
          </p:nvPr>
        </p:nvSpPr>
        <p:spPr/>
        <p:txBody>
          <a:bodyPr>
            <a:normAutofit fontScale="92500" lnSpcReduction="10000"/>
          </a:bodyPr>
          <a:lstStyle/>
          <a:p>
            <a:pPr algn="l"/>
            <a:r>
              <a:rPr lang="en-US" b="0" i="0" u="none" strike="noStrike" dirty="0">
                <a:solidFill>
                  <a:srgbClr val="202122"/>
                </a:solidFill>
                <a:effectLst/>
                <a:latin typeface="Arial" panose="020B0604020202020204" pitchFamily="34" charset="0"/>
              </a:rPr>
              <a:t>the health of the populations in the worldwide context (WHO 2006)</a:t>
            </a:r>
          </a:p>
          <a:p>
            <a:pPr algn="l"/>
            <a:r>
              <a:rPr lang="en-US" dirty="0">
                <a:solidFill>
                  <a:srgbClr val="202122"/>
                </a:solidFill>
                <a:latin typeface="Arial" panose="020B0604020202020204" pitchFamily="34" charset="0"/>
              </a:rPr>
              <a:t>an</a:t>
            </a:r>
            <a:r>
              <a:rPr lang="en-US" b="0" i="0" u="none" strike="noStrike" dirty="0">
                <a:solidFill>
                  <a:srgbClr val="202122"/>
                </a:solidFill>
                <a:effectLst/>
                <a:latin typeface="Arial" panose="020B0604020202020204" pitchFamily="34" charset="0"/>
              </a:rPr>
              <a:t> area of study, research, and practice that places a priority on improving health and achieving equity in health for all people worldwide</a:t>
            </a:r>
          </a:p>
          <a:p>
            <a:pPr algn="l"/>
            <a:r>
              <a:rPr lang="en-US" dirty="0">
                <a:solidFill>
                  <a:srgbClr val="202122"/>
                </a:solidFill>
                <a:latin typeface="Arial" panose="020B0604020202020204" pitchFamily="34" charset="0"/>
              </a:rPr>
              <a:t>focus on </a:t>
            </a:r>
            <a:r>
              <a:rPr lang="en-US" b="0" i="0" u="none" strike="noStrike" dirty="0">
                <a:solidFill>
                  <a:srgbClr val="202122"/>
                </a:solidFill>
                <a:effectLst/>
                <a:latin typeface="Arial" panose="020B0604020202020204" pitchFamily="34" charset="0"/>
              </a:rPr>
              <a:t>problems that transcend national borders or have a global political and economic impact are often emphasized (reduction of disparities, protection against global threats)</a:t>
            </a:r>
          </a:p>
          <a:p>
            <a:pPr lvl="1"/>
            <a:r>
              <a:rPr lang="en-US" b="0" i="0" u="none" strike="noStrike" dirty="0">
                <a:solidFill>
                  <a:srgbClr val="202122"/>
                </a:solidFill>
                <a:effectLst/>
                <a:latin typeface="Arial" panose="020B0604020202020204" pitchFamily="34" charset="0"/>
              </a:rPr>
              <a:t>e.g. COVID (vaccination), polio eradication</a:t>
            </a:r>
          </a:p>
          <a:p>
            <a:pPr algn="l"/>
            <a:r>
              <a:rPr lang="en-US" b="0" i="0" u="none" strike="noStrike" dirty="0">
                <a:solidFill>
                  <a:srgbClr val="202122"/>
                </a:solidFill>
                <a:effectLst/>
                <a:latin typeface="Arial" panose="020B0604020202020204" pitchFamily="34" charset="0"/>
              </a:rPr>
              <a:t>Different from international health, the branch of public health focused on foreign aid efforts led by high </a:t>
            </a:r>
            <a:r>
              <a:rPr lang="en-US" dirty="0">
                <a:solidFill>
                  <a:srgbClr val="202122"/>
                </a:solidFill>
                <a:latin typeface="Arial" panose="020B0604020202020204" pitchFamily="34" charset="0"/>
              </a:rPr>
              <a:t>income countries to improve health improve health in low and middle income countries (LMICs)</a:t>
            </a:r>
            <a:endParaRPr lang="en-US" dirty="0"/>
          </a:p>
        </p:txBody>
      </p:sp>
      <p:sp>
        <p:nvSpPr>
          <p:cNvPr id="4" name="Rectangle 3">
            <a:extLst>
              <a:ext uri="{FF2B5EF4-FFF2-40B4-BE49-F238E27FC236}">
                <a16:creationId xmlns:a16="http://schemas.microsoft.com/office/drawing/2014/main" id="{2DD50C57-1764-8664-6D43-4B6A21503802}"/>
              </a:ext>
            </a:extLst>
          </p:cNvPr>
          <p:cNvSpPr/>
          <p:nvPr/>
        </p:nvSpPr>
        <p:spPr>
          <a:xfrm>
            <a:off x="673100" y="2260600"/>
            <a:ext cx="10985500" cy="39163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81A323-E19B-159C-C07D-8AB5642261F6}"/>
              </a:ext>
            </a:extLst>
          </p:cNvPr>
          <p:cNvSpPr>
            <a:spLocks noGrp="1"/>
          </p:cNvSpPr>
          <p:nvPr>
            <p:ph type="title"/>
          </p:nvPr>
        </p:nvSpPr>
        <p:spPr>
          <a:xfrm>
            <a:off x="838200" y="365125"/>
            <a:ext cx="10515600" cy="1325563"/>
          </a:xfrm>
        </p:spPr>
        <p:txBody>
          <a:bodyPr/>
          <a:lstStyle/>
          <a:p>
            <a:r>
              <a:rPr lang="en-US" dirty="0">
                <a:solidFill>
                  <a:schemeClr val="bg1"/>
                </a:solidFill>
              </a:rPr>
              <a:t>What is </a:t>
            </a:r>
            <a:r>
              <a:rPr lang="en-US" u="sng" dirty="0">
                <a:solidFill>
                  <a:schemeClr val="bg1"/>
                </a:solidFill>
              </a:rPr>
              <a:t>global health</a:t>
            </a:r>
            <a:r>
              <a:rPr lang="en-US" dirty="0">
                <a:solidFill>
                  <a:schemeClr val="bg1"/>
                </a:solidFill>
              </a:rPr>
              <a:t>?</a:t>
            </a:r>
          </a:p>
        </p:txBody>
      </p:sp>
    </p:spTree>
    <p:extLst>
      <p:ext uri="{BB962C8B-B14F-4D97-AF65-F5344CB8AC3E}">
        <p14:creationId xmlns:p14="http://schemas.microsoft.com/office/powerpoint/2010/main" val="86643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79C31-9F72-AD64-B01E-03234D13236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FEB33-6A31-36AF-AF16-7FB6B073D809}"/>
              </a:ext>
            </a:extLst>
          </p:cNvPr>
          <p:cNvSpPr>
            <a:spLocks noGrp="1"/>
          </p:cNvSpPr>
          <p:nvPr>
            <p:ph idx="1"/>
          </p:nvPr>
        </p:nvSpPr>
        <p:spPr/>
        <p:txBody>
          <a:bodyPr>
            <a:normAutofit fontScale="92500" lnSpcReduction="10000"/>
          </a:bodyPr>
          <a:lstStyle/>
          <a:p>
            <a:pPr algn="l"/>
            <a:r>
              <a:rPr lang="en-US" b="0" i="0" u="none" strike="noStrike" dirty="0">
                <a:solidFill>
                  <a:srgbClr val="202122"/>
                </a:solidFill>
                <a:effectLst/>
                <a:latin typeface="Arial" panose="020B0604020202020204" pitchFamily="34" charset="0"/>
              </a:rPr>
              <a:t>the health of the populations in the worldwide context (WHO 2006)</a:t>
            </a:r>
          </a:p>
          <a:p>
            <a:pPr algn="l"/>
            <a:r>
              <a:rPr lang="en-US" dirty="0">
                <a:solidFill>
                  <a:srgbClr val="202122"/>
                </a:solidFill>
                <a:latin typeface="Arial" panose="020B0604020202020204" pitchFamily="34" charset="0"/>
              </a:rPr>
              <a:t>an</a:t>
            </a:r>
            <a:r>
              <a:rPr lang="en-US" b="0" i="0" u="none" strike="noStrike" dirty="0">
                <a:solidFill>
                  <a:srgbClr val="202122"/>
                </a:solidFill>
                <a:effectLst/>
                <a:latin typeface="Arial" panose="020B0604020202020204" pitchFamily="34" charset="0"/>
              </a:rPr>
              <a:t> area of study, research, and practice that places a priority on improving health and achieving equity in health for all people worldwide</a:t>
            </a:r>
          </a:p>
          <a:p>
            <a:pPr algn="l"/>
            <a:r>
              <a:rPr lang="en-US" dirty="0">
                <a:solidFill>
                  <a:srgbClr val="202122"/>
                </a:solidFill>
                <a:latin typeface="Arial" panose="020B0604020202020204" pitchFamily="34" charset="0"/>
              </a:rPr>
              <a:t>focus on </a:t>
            </a:r>
            <a:r>
              <a:rPr lang="en-US" b="0" i="0" u="none" strike="noStrike" dirty="0">
                <a:solidFill>
                  <a:srgbClr val="202122"/>
                </a:solidFill>
                <a:effectLst/>
                <a:latin typeface="Arial" panose="020B0604020202020204" pitchFamily="34" charset="0"/>
              </a:rPr>
              <a:t>problems that transcend national borders or have a global political and economic impact are often emphasized (reduction of disparities, protection against global threats)</a:t>
            </a:r>
          </a:p>
          <a:p>
            <a:pPr lvl="1"/>
            <a:r>
              <a:rPr lang="en-US" b="0" i="0" u="none" strike="noStrike" dirty="0">
                <a:solidFill>
                  <a:srgbClr val="202122"/>
                </a:solidFill>
                <a:effectLst/>
                <a:latin typeface="Arial" panose="020B0604020202020204" pitchFamily="34" charset="0"/>
              </a:rPr>
              <a:t>e.g. COVID (vaccination), polio eradication</a:t>
            </a:r>
          </a:p>
          <a:p>
            <a:pPr algn="l"/>
            <a:r>
              <a:rPr lang="en-US" b="0" i="0" u="none" strike="noStrike" dirty="0">
                <a:solidFill>
                  <a:srgbClr val="202122"/>
                </a:solidFill>
                <a:effectLst/>
                <a:latin typeface="Arial" panose="020B0604020202020204" pitchFamily="34" charset="0"/>
              </a:rPr>
              <a:t>Different from international health, the branch of public health focused on foreign aid efforts led by high </a:t>
            </a:r>
            <a:r>
              <a:rPr lang="en-US" dirty="0">
                <a:solidFill>
                  <a:srgbClr val="202122"/>
                </a:solidFill>
                <a:latin typeface="Arial" panose="020B0604020202020204" pitchFamily="34" charset="0"/>
              </a:rPr>
              <a:t>income countries to improve health improve health in low- and middle-income countries (LMICs)</a:t>
            </a:r>
            <a:endParaRPr lang="en-US" dirty="0"/>
          </a:p>
        </p:txBody>
      </p:sp>
      <p:sp>
        <p:nvSpPr>
          <p:cNvPr id="4" name="Rectangle 3">
            <a:extLst>
              <a:ext uri="{FF2B5EF4-FFF2-40B4-BE49-F238E27FC236}">
                <a16:creationId xmlns:a16="http://schemas.microsoft.com/office/drawing/2014/main" id="{CA9CE6C2-CEDF-2027-5FFB-CDF5B8610376}"/>
              </a:ext>
            </a:extLst>
          </p:cNvPr>
          <p:cNvSpPr/>
          <p:nvPr/>
        </p:nvSpPr>
        <p:spPr>
          <a:xfrm>
            <a:off x="838200" y="3271234"/>
            <a:ext cx="10714149" cy="290572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3C4B987-D59F-E590-7F57-B51D871702E4}"/>
              </a:ext>
            </a:extLst>
          </p:cNvPr>
          <p:cNvSpPr>
            <a:spLocks noGrp="1"/>
          </p:cNvSpPr>
          <p:nvPr>
            <p:ph type="title"/>
          </p:nvPr>
        </p:nvSpPr>
        <p:spPr>
          <a:xfrm>
            <a:off x="838200" y="365125"/>
            <a:ext cx="10515600" cy="1325563"/>
          </a:xfrm>
        </p:spPr>
        <p:txBody>
          <a:bodyPr/>
          <a:lstStyle/>
          <a:p>
            <a:r>
              <a:rPr lang="en-US" dirty="0">
                <a:solidFill>
                  <a:schemeClr val="bg1"/>
                </a:solidFill>
              </a:rPr>
              <a:t>What is </a:t>
            </a:r>
            <a:r>
              <a:rPr lang="en-US" u="sng" dirty="0">
                <a:solidFill>
                  <a:schemeClr val="bg1"/>
                </a:solidFill>
              </a:rPr>
              <a:t>global health</a:t>
            </a:r>
            <a:r>
              <a:rPr lang="en-US" dirty="0">
                <a:solidFill>
                  <a:schemeClr val="bg1"/>
                </a:solidFill>
              </a:rPr>
              <a:t>?</a:t>
            </a:r>
          </a:p>
        </p:txBody>
      </p:sp>
    </p:spTree>
    <p:extLst>
      <p:ext uri="{BB962C8B-B14F-4D97-AF65-F5344CB8AC3E}">
        <p14:creationId xmlns:p14="http://schemas.microsoft.com/office/powerpoint/2010/main" val="3022124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3888</TotalTime>
  <Words>4141</Words>
  <Application>Microsoft Macintosh PowerPoint</Application>
  <PresentationFormat>Widescreen</PresentationFormat>
  <Paragraphs>499</Paragraphs>
  <Slides>76</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Calibri Light</vt:lpstr>
      <vt:lpstr>Cambria Math</vt:lpstr>
      <vt:lpstr>Corbel</vt:lpstr>
      <vt:lpstr>Franklin Gothic Medium</vt:lpstr>
      <vt:lpstr>Google Sans</vt:lpstr>
      <vt:lpstr>Lucida Grande</vt:lpstr>
      <vt:lpstr>Noto Sans</vt:lpstr>
      <vt:lpstr>Office Theme</vt:lpstr>
      <vt:lpstr>Introduction to Infectious Diseases in a Global Health Setting</vt:lpstr>
      <vt:lpstr>Goals for this lecture</vt:lpstr>
      <vt:lpstr>Goals for this lecture</vt:lpstr>
      <vt:lpstr>Goals for this lecture</vt:lpstr>
      <vt:lpstr>Goals for this lecture</vt:lpstr>
      <vt:lpstr>Goals for this lecture</vt:lpstr>
      <vt:lpstr>What is global health?</vt:lpstr>
      <vt:lpstr>What is global health?</vt:lpstr>
      <vt:lpstr>What is global health?</vt:lpstr>
      <vt:lpstr>What is global health?</vt:lpstr>
      <vt:lpstr>What is global health?</vt:lpstr>
      <vt:lpstr>What are the major threats to global health? (e.g. globally, the leading causes of death)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Goals for this lecture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phylogeny?</vt:lpstr>
      <vt:lpstr>What is a phylogeny?</vt:lpstr>
      <vt:lpstr>What can you do with phylogenies?</vt:lpstr>
      <vt:lpstr>What can you do with phylogenies?</vt:lpstr>
      <vt:lpstr>PowerPoint Presentation</vt:lpstr>
      <vt:lpstr>Anatomy of a phylogeny</vt:lpstr>
      <vt:lpstr>PowerPoint Presentation</vt:lpstr>
      <vt:lpstr>The parasite and pathogen tree of life</vt:lpstr>
      <vt:lpstr>The parasite and pathogen tree of life</vt:lpstr>
      <vt:lpstr>Infectious diseases manifest from infection with a parasite or pathogen</vt:lpstr>
      <vt:lpstr>PowerPoint Presentation</vt:lpstr>
      <vt:lpstr>PowerPoint Presentation</vt:lpstr>
      <vt:lpstr>PowerPoint Presentation</vt:lpstr>
      <vt:lpstr>PowerPoint Presentation</vt:lpstr>
      <vt:lpstr>PowerPoint Presentation</vt:lpstr>
      <vt:lpstr>Parasites and pathogens have shaped human history.</vt:lpstr>
      <vt:lpstr>Parasites and pathogens have shaped human history.</vt:lpstr>
      <vt:lpstr>Parasites and pathogens have shaped human history.</vt:lpstr>
      <vt:lpstr>Parasites and pathogens have shaped human history.</vt:lpstr>
      <vt:lpstr>Parasites and pathogens have shaped human history.</vt:lpstr>
      <vt:lpstr>Parasites and pathogens have shaped human history.</vt:lpstr>
      <vt:lpstr>Epidemiology vs. Population Biology (Disease Dynamics)</vt:lpstr>
      <vt:lpstr>Epidemiology vs. Population Biology (Disease Dynamics)</vt:lpstr>
      <vt:lpstr>Epidemiology vs. Population Biology (Disease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health interventions can be employed to reduce both R0 and RE</vt:lpstr>
      <vt:lpstr>Public health interventions can be employed to reduce both R0 and RE</vt:lpstr>
      <vt:lpstr>Vaccination and Herd Immunity</vt:lpstr>
      <vt:lpstr>Vaccination and Herd Immunity</vt:lpstr>
      <vt:lpstr>Vaccination and Herd Immunity</vt:lpstr>
      <vt:lpstr>Vaccination and Herd Immunity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100</cp:revision>
  <dcterms:created xsi:type="dcterms:W3CDTF">2018-01-14T04:11:12Z</dcterms:created>
  <dcterms:modified xsi:type="dcterms:W3CDTF">2025-01-06T11:17:59Z</dcterms:modified>
</cp:coreProperties>
</file>